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embeddedFontLst>
    <p:embeddedFont>
      <p:font typeface="Average"/>
      <p:regular r:id="rId32"/>
    </p:embeddedFont>
    <p:embeddedFont>
      <p:font typeface="Oswald"/>
      <p:regular r:id="rId33"/>
      <p:bold r:id="rId34"/>
    </p:embeddedFont>
    <p:embeddedFont>
      <p:font typeface="Century Gothic"/>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Oswald-regular.fntdata"/><Relationship Id="rId10" Type="http://schemas.openxmlformats.org/officeDocument/2006/relationships/slide" Target="slides/slide5.xml"/><Relationship Id="rId32" Type="http://schemas.openxmlformats.org/officeDocument/2006/relationships/font" Target="fonts/Average-regular.fntdata"/><Relationship Id="rId13" Type="http://schemas.openxmlformats.org/officeDocument/2006/relationships/slide" Target="slides/slide8.xml"/><Relationship Id="rId35" Type="http://schemas.openxmlformats.org/officeDocument/2006/relationships/font" Target="fonts/CenturyGothic-regular.fntdata"/><Relationship Id="rId12" Type="http://schemas.openxmlformats.org/officeDocument/2006/relationships/slide" Target="slides/slide7.xml"/><Relationship Id="rId34" Type="http://schemas.openxmlformats.org/officeDocument/2006/relationships/font" Target="fonts/Oswald-bold.fntdata"/><Relationship Id="rId15" Type="http://schemas.openxmlformats.org/officeDocument/2006/relationships/slide" Target="slides/slide10.xml"/><Relationship Id="rId37" Type="http://schemas.openxmlformats.org/officeDocument/2006/relationships/font" Target="fonts/CenturyGothic-italic.fntdata"/><Relationship Id="rId14" Type="http://schemas.openxmlformats.org/officeDocument/2006/relationships/slide" Target="slides/slide9.xml"/><Relationship Id="rId36" Type="http://schemas.openxmlformats.org/officeDocument/2006/relationships/font" Target="fonts/CenturyGothic-bold.fntdata"/><Relationship Id="rId17" Type="http://schemas.openxmlformats.org/officeDocument/2006/relationships/slide" Target="slides/slide12.xml"/><Relationship Id="rId16" Type="http://schemas.openxmlformats.org/officeDocument/2006/relationships/slide" Target="slides/slide11.xml"/><Relationship Id="rId38" Type="http://schemas.openxmlformats.org/officeDocument/2006/relationships/font" Target="fonts/CenturyGothic-bold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Hello! Welcome to our VPM breakout session! We are going to talk about all the things!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3d9d93e66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d9d93e66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Recruitment is fun and exciting but can also be challenging at times.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Here are some of my best tips and advice:</a:t>
            </a:r>
            <a:endParaRPr/>
          </a:p>
          <a:p>
            <a:pPr indent="-298450" lvl="0" marL="457200" rtl="0" algn="l">
              <a:spcBef>
                <a:spcPts val="0"/>
              </a:spcBef>
              <a:spcAft>
                <a:spcPts val="0"/>
              </a:spcAft>
              <a:buSzPts val="1100"/>
              <a:buAutoNum type="arabicPeriod"/>
            </a:pPr>
            <a:r>
              <a:rPr lang="en"/>
              <a:t>Make friends first and recruits later. (Key words)</a:t>
            </a:r>
            <a:endParaRPr/>
          </a:p>
          <a:p>
            <a:pPr indent="-298450" lvl="0" marL="457200" rtl="0" algn="l">
              <a:spcBef>
                <a:spcPts val="0"/>
              </a:spcBef>
              <a:spcAft>
                <a:spcPts val="0"/>
              </a:spcAft>
              <a:buSzPts val="1100"/>
              <a:buAutoNum type="arabicPeriod"/>
            </a:pPr>
            <a:r>
              <a:rPr lang="en"/>
              <a:t>Advertise but don’t over do it.</a:t>
            </a:r>
            <a:endParaRPr/>
          </a:p>
          <a:p>
            <a:pPr indent="-298450" lvl="0" marL="457200" rtl="0" algn="l">
              <a:spcBef>
                <a:spcPts val="0"/>
              </a:spcBef>
              <a:spcAft>
                <a:spcPts val="0"/>
              </a:spcAft>
              <a:buSzPts val="1100"/>
              <a:buAutoNum type="arabicPeriod"/>
            </a:pPr>
            <a:r>
              <a:rPr lang="en"/>
              <a:t>Host a variety of recruitment events</a:t>
            </a:r>
            <a:endParaRPr/>
          </a:p>
          <a:p>
            <a:pPr indent="-298450" lvl="1" marL="914400" rtl="0" algn="l">
              <a:spcBef>
                <a:spcPts val="0"/>
              </a:spcBef>
              <a:spcAft>
                <a:spcPts val="0"/>
              </a:spcAft>
              <a:buSzPts val="1100"/>
              <a:buAutoNum type="alphaLcPeriod"/>
            </a:pPr>
            <a:r>
              <a:rPr lang="en"/>
              <a:t>Appeal to different kinds of people</a:t>
            </a:r>
            <a:endParaRPr/>
          </a:p>
          <a:p>
            <a:pPr indent="-298450" lvl="1" marL="914400" rtl="0" algn="l">
              <a:spcBef>
                <a:spcPts val="0"/>
              </a:spcBef>
              <a:spcAft>
                <a:spcPts val="0"/>
              </a:spcAft>
              <a:buSzPts val="1100"/>
              <a:buAutoNum type="alphaLcPeriod"/>
            </a:pPr>
            <a:r>
              <a:rPr lang="en"/>
              <a:t>Traditional is great but don’t be afraid to try something new!</a:t>
            </a:r>
            <a:endParaRPr/>
          </a:p>
          <a:p>
            <a:pPr indent="-298450" lvl="0" marL="457200" rtl="0" algn="l">
              <a:spcBef>
                <a:spcPts val="0"/>
              </a:spcBef>
              <a:spcAft>
                <a:spcPts val="0"/>
              </a:spcAft>
              <a:buSzPts val="1100"/>
              <a:buAutoNum type="arabicPeriod"/>
            </a:pPr>
            <a:r>
              <a:rPr lang="en"/>
              <a:t>Ask for help - chapter and committee - delegate work</a:t>
            </a:r>
            <a:endParaRPr/>
          </a:p>
          <a:p>
            <a:pPr indent="-298450" lvl="0" marL="457200" rtl="0" algn="l">
              <a:spcBef>
                <a:spcPts val="0"/>
              </a:spcBef>
              <a:spcAft>
                <a:spcPts val="0"/>
              </a:spcAft>
              <a:buSzPts val="1100"/>
              <a:buAutoNum type="arabicPeriod"/>
            </a:pPr>
            <a:r>
              <a:rPr lang="en"/>
              <a:t>Personal stories because that is the most genuine response you can have about TBS.</a:t>
            </a:r>
            <a:endParaRPr/>
          </a:p>
          <a:p>
            <a:pPr indent="-298450" lvl="0" marL="457200" rtl="0" algn="l">
              <a:spcBef>
                <a:spcPts val="0"/>
              </a:spcBef>
              <a:spcAft>
                <a:spcPts val="0"/>
              </a:spcAft>
              <a:buSzPts val="1100"/>
              <a:buAutoNum type="arabicPeriod"/>
            </a:pPr>
            <a:r>
              <a:rPr lang="en"/>
              <a:t>Identify possible problems you have with recruitment and how to fix them</a:t>
            </a:r>
            <a:endParaRPr/>
          </a:p>
          <a:p>
            <a:pPr indent="-298450" lvl="1" marL="914400" rtl="0" algn="l">
              <a:spcBef>
                <a:spcPts val="0"/>
              </a:spcBef>
              <a:spcAft>
                <a:spcPts val="0"/>
              </a:spcAft>
              <a:buSzPts val="1100"/>
              <a:buAutoNum type="alphaLcPeriod"/>
            </a:pPr>
            <a:r>
              <a:rPr lang="en"/>
              <a:t>Example things people say - How will you respond to the misconceptions?</a:t>
            </a:r>
            <a:endParaRPr/>
          </a:p>
          <a:p>
            <a:pPr indent="-298450" lvl="2" marL="1371600" rtl="0" algn="l">
              <a:spcBef>
                <a:spcPts val="0"/>
              </a:spcBef>
              <a:spcAft>
                <a:spcPts val="0"/>
              </a:spcAft>
              <a:buSzPts val="1100"/>
              <a:buAutoNum type="romanLcPeriod"/>
            </a:pPr>
            <a:r>
              <a:rPr lang="en"/>
              <a:t>I’m to busy - we actually don’t have more than 3 events a month</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3d9d93e66b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d9d93e66b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3d9d93e66b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d9d93e66b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3d9d93e66b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d9d93e66b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3d9d93e66b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d9d93e66b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3d9d93e66b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d9d93e66b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3d9d93e66b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d9d93e66b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571cc8c05f546687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571cc8c05f546687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571cc8c05f546687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571cc8c05f546687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3d9d93e66b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d9d93e66b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3d9d93e66b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3d9d93e66b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First things first! </a:t>
            </a:r>
            <a:r>
              <a:rPr lang="en"/>
              <a:t>Let’s introduce ourselves! (Read slide if needed;Let someone else go first)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*After everyone is finished go to next slide!*</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3d9d93e66b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d9d93e66b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3d9d93e66b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3d9d93e66b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3d9d93e66b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3d9d93e66b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3d9d93e66b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3d9d93e66b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3d9d93e66b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d9d93e66b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3d9d93e66b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3d9d93e66b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752bd15e2b3356d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752bd15e2b3356d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3d9d93e66b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3d9d93e66b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best way to start out your year and planning process is </a:t>
            </a:r>
            <a:r>
              <a:rPr lang="en"/>
              <a:t>beginning with goal setting? If you know what your goal is you have something to work towards.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first step in goal setting is asking what is the goal? These can be long term, short term, big, small, etc. It really depends on what your chapter needs and what you are looking to accomplish!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After you have identified your goals make sure they are SMART! Are they specific? Are they measurable? Are they achievable? Are they relevant? Are they timely?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After determining if your goals are SMART Take Action! This was a big push last year in the district started by Natalia and McKenzie. It’s great if you can set goals but working to accomplish them is the most important part. What works best for me is planning each step I’m taking to reach the goal. What are you actually doing to reach the goal?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you are making the action plan to reach your goal lay out a timeline and due dates to help keep you on track. Keep and mind timelines and deadlines can be flexible, but also hold you accountable. (For example if your goal depends on other people flexibility can be good)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3d9d93e66b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d9d93e66b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3 steps to the MEP Approval Process.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a:t>
            </a:r>
            <a:r>
              <a:rPr lang="en"/>
              <a:t>initial review is done by me. I’m only checking that everything on the National outline is in your MEP! I do not check content. (My email did get adjusted so this is the new email)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next step is counselor review. After I do the initial check, if everything is good to go I forward it to the counselors for them to review and approve. Kathy or Ashlyn will review it. It may be sent back to you to make changes, but that’s pretty normal.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3d9d93e66b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d9d93e66b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last step is approval! This means you have an approved MEP and can </a:t>
            </a:r>
            <a:r>
              <a:rPr lang="en"/>
              <a:t>begin! Sometimes you may have only half of your MEP approved, such as the recruitment process, and still be editing the other half, the education process. It just depends. If you find later in the semester something changes in your MEP be sure to update the counselors so they can give you the green light.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MEPs need to be turned in by September 1st. This doesn’t mean it is approved by September 1st simply turned in.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MEPs must be turned in by September 1st your chapter cannot host any recruitment or rush events.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While editing your chapters MEP please keep in mind you should not be making big changes unless your chapter did not have an approved MEP last year. Any changes you do make please highlight in yellow so that the counselors can review your MEP easily and quickly.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3d9d93e66b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d9d93e66b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Touch on each part if </a:t>
            </a:r>
            <a:r>
              <a:rPr lang="en"/>
              <a:t>necessary.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Ask if anyone has questions.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3d9d93e66b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3d9d93e66b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Touch on each part if necessary.</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Ask if anyone has questions.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2954fc0f159337d8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954fc0f159337d8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3d9d93e66b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d9d93e66b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*next slide*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bit.ly/2LAwRe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www.tbsigma.org/" TargetMode="External"/><Relationship Id="rId4" Type="http://schemas.openxmlformats.org/officeDocument/2006/relationships/hyperlink" Target="https://online.kkytbs.org/" TargetMode="External"/><Relationship Id="rId5" Type="http://schemas.openxmlformats.org/officeDocument/2006/relationships/hyperlink" Target="http://www.kkytbs.org/forms/TBSGuidetoMembership15.pdf" TargetMode="External"/><Relationship Id="rId6" Type="http://schemas.openxmlformats.org/officeDocument/2006/relationships/hyperlink" Target="https://www.tbsigma.org/wp-content/uploads/2018/01/TBSGuidetoMembership17-28.pdf" TargetMode="External"/><Relationship Id="rId7" Type="http://schemas.openxmlformats.org/officeDocument/2006/relationships/hyperlink" Target="https://www.tbsigma.org/wp-content/uploads/2018/01/TBS-ChapterOperations-2018.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mailto:erika@tbsigma.org" TargetMode="External"/><Relationship Id="rId4" Type="http://schemas.openxmlformats.org/officeDocument/2006/relationships/hyperlink" Target="mailto:adrienne@tbsigma.org" TargetMode="External"/><Relationship Id="rId5" Type="http://schemas.openxmlformats.org/officeDocument/2006/relationships/hyperlink" Target="mailto:hqsec@kkytbs.org" TargetMode="External"/><Relationship Id="rId6" Type="http://schemas.openxmlformats.org/officeDocument/2006/relationships/hyperlink" Target="mailto:hqacc@kkytbs.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wd.kkytbsonline.com/" TargetMode="External"/><Relationship Id="rId4" Type="http://schemas.openxmlformats.org/officeDocument/2006/relationships/hyperlink" Target="http://swd.kkytbsonline.com/wp-content/uploads/2016/01/MEP-Outline-2016.pdf" TargetMode="External"/><Relationship Id="rId5" Type="http://schemas.openxmlformats.org/officeDocument/2006/relationships/hyperlink" Target="http://swd.kkytbsonline.com/resources/tau-beta-sigma-resources/mep-component-guide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wd.kkytbsonline.com/wp-content/uploads/2016/01/Guidance-on-Off-Campus-Membership-Education-Activities.pdf" TargetMode="External"/><Relationship Id="rId4" Type="http://schemas.openxmlformats.org/officeDocument/2006/relationships/hyperlink" Target="http://swd.kkytbsonline.com/resources/tau-beta-sigma-resource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mailto:swdvpcm@tbsigma.org" TargetMode="External"/><Relationship Id="rId4" Type="http://schemas.openxmlformats.org/officeDocument/2006/relationships/hyperlink" Target="mailto:swdcounselor@tbsigma.or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mailto:swdvpcm@tbsigma.org" TargetMode="External"/><Relationship Id="rId4" Type="http://schemas.openxmlformats.org/officeDocument/2006/relationships/hyperlink" Target="mailto:swdcounselor@tbsigma.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VPM Breakout Session</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All the things!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Recruitment	</a:t>
            </a:r>
            <a:endParaRPr sz="3600"/>
          </a:p>
        </p:txBody>
      </p:sp>
      <p:sp>
        <p:nvSpPr>
          <p:cNvPr id="114" name="Google Shape;114;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Best Tips and Advice:</a:t>
            </a:r>
            <a:endParaRPr sz="2000"/>
          </a:p>
          <a:p>
            <a:pPr indent="-355600" lvl="1" marL="914400" rtl="0" algn="l">
              <a:spcBef>
                <a:spcPts val="0"/>
              </a:spcBef>
              <a:spcAft>
                <a:spcPts val="0"/>
              </a:spcAft>
              <a:buSzPts val="2000"/>
              <a:buChar char="○"/>
            </a:pPr>
            <a:r>
              <a:rPr lang="en" sz="2000"/>
              <a:t>Friends first… recruitment second</a:t>
            </a:r>
            <a:endParaRPr sz="2000"/>
          </a:p>
          <a:p>
            <a:pPr indent="-355600" lvl="2" marL="1371600" rtl="0" algn="l">
              <a:spcBef>
                <a:spcPts val="0"/>
              </a:spcBef>
              <a:spcAft>
                <a:spcPts val="0"/>
              </a:spcAft>
              <a:buSzPts val="2000"/>
              <a:buChar char="■"/>
            </a:pPr>
            <a:r>
              <a:rPr lang="en" sz="2000"/>
              <a:t>Key Words: warm, inviting, friendly, inclusive, kind, strong, service, music, passionate, sisterly</a:t>
            </a:r>
            <a:endParaRPr sz="2000"/>
          </a:p>
          <a:p>
            <a:pPr indent="-355600" lvl="1" marL="914400" rtl="0" algn="l">
              <a:spcBef>
                <a:spcPts val="0"/>
              </a:spcBef>
              <a:spcAft>
                <a:spcPts val="0"/>
              </a:spcAft>
              <a:buSzPts val="2000"/>
              <a:buChar char="○"/>
            </a:pPr>
            <a:r>
              <a:rPr lang="en" sz="2000"/>
              <a:t>Advertise, but don’t over do it</a:t>
            </a:r>
            <a:endParaRPr sz="2000"/>
          </a:p>
          <a:p>
            <a:pPr indent="-355600" lvl="1" marL="914400" rtl="0" algn="l">
              <a:spcBef>
                <a:spcPts val="0"/>
              </a:spcBef>
              <a:spcAft>
                <a:spcPts val="0"/>
              </a:spcAft>
              <a:buSzPts val="2000"/>
              <a:buChar char="○"/>
            </a:pPr>
            <a:r>
              <a:rPr lang="en" sz="2000"/>
              <a:t>Hosting a variety of recruitment events with variety in times/dates</a:t>
            </a:r>
            <a:endParaRPr sz="2000"/>
          </a:p>
          <a:p>
            <a:pPr indent="-355600" lvl="2" marL="1371600" rtl="0" algn="l">
              <a:spcBef>
                <a:spcPts val="0"/>
              </a:spcBef>
              <a:spcAft>
                <a:spcPts val="0"/>
              </a:spcAft>
              <a:buSzPts val="2000"/>
              <a:buChar char="■"/>
            </a:pPr>
            <a:r>
              <a:rPr lang="en" sz="2000"/>
              <a:t>Traditional is good, but don’t be afraid to get outside the box</a:t>
            </a:r>
            <a:endParaRPr sz="2000"/>
          </a:p>
          <a:p>
            <a:pPr indent="-355600" lvl="2" marL="1371600" rtl="0" algn="l">
              <a:spcBef>
                <a:spcPts val="0"/>
              </a:spcBef>
              <a:spcAft>
                <a:spcPts val="0"/>
              </a:spcAft>
              <a:buSzPts val="2000"/>
              <a:buChar char="■"/>
            </a:pPr>
            <a:r>
              <a:rPr lang="en" sz="2000"/>
              <a:t>Appeal to different types of people</a:t>
            </a:r>
            <a:endParaRPr sz="2000"/>
          </a:p>
          <a:p>
            <a:pPr indent="-355600" lvl="1" marL="914400" rtl="0" algn="l">
              <a:spcBef>
                <a:spcPts val="0"/>
              </a:spcBef>
              <a:spcAft>
                <a:spcPts val="0"/>
              </a:spcAft>
              <a:buSzPts val="2000"/>
              <a:buChar char="○"/>
            </a:pPr>
            <a:r>
              <a:rPr lang="en" sz="2000"/>
              <a:t>Ask for help - Committee and Chapter - Delegate</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Discussion</a:t>
            </a:r>
            <a:endParaRPr/>
          </a:p>
          <a:p>
            <a:pPr indent="0" lvl="0" marL="0" rtl="0" algn="l">
              <a:spcBef>
                <a:spcPts val="0"/>
              </a:spcBef>
              <a:spcAft>
                <a:spcPts val="0"/>
              </a:spcAft>
              <a:buNone/>
            </a:pPr>
            <a:r>
              <a:rPr lang="en" sz="2000"/>
              <a:t>What is your chapters most successful recruitment event?</a:t>
            </a:r>
            <a:endParaRPr sz="2000"/>
          </a:p>
          <a:p>
            <a:pPr indent="0" lvl="0" marL="0" rtl="0" algn="l">
              <a:spcBef>
                <a:spcPts val="0"/>
              </a:spcBef>
              <a:spcAft>
                <a:spcPts val="0"/>
              </a:spcAft>
              <a:buNone/>
            </a:pPr>
            <a:r>
              <a:rPr lang="en" sz="2000"/>
              <a:t>What is a recruitment that did not work in the past?</a:t>
            </a:r>
            <a:endParaRPr sz="2000"/>
          </a:p>
          <a:p>
            <a:pPr indent="0" lvl="0" marL="0" rtl="0" algn="l">
              <a:spcBef>
                <a:spcPts val="0"/>
              </a:spcBef>
              <a:spcAft>
                <a:spcPts val="0"/>
              </a:spcAft>
              <a:buNone/>
            </a:pPr>
            <a:r>
              <a:rPr lang="en" sz="2000"/>
              <a:t>Are you revamping any of your events this year?</a:t>
            </a:r>
            <a:endParaRPr sz="2000"/>
          </a:p>
          <a:p>
            <a:pPr indent="0" lvl="0" marL="0" rtl="0" algn="l">
              <a:spcBef>
                <a:spcPts val="0"/>
              </a:spcBef>
              <a:spcAft>
                <a:spcPts val="0"/>
              </a:spcAft>
              <a:buNone/>
            </a:pPr>
            <a:r>
              <a:rPr lang="en" sz="2000"/>
              <a:t>What is your best recruitment </a:t>
            </a:r>
            <a:r>
              <a:rPr lang="en" sz="2000"/>
              <a:t>strategy</a:t>
            </a:r>
            <a:r>
              <a:rPr lang="en" sz="2000"/>
              <a:t>?</a:t>
            </a:r>
            <a:endParaRPr sz="2000"/>
          </a:p>
          <a:p>
            <a:pPr indent="0" lvl="0" marL="0" rtl="0" algn="l">
              <a:spcBef>
                <a:spcPts val="0"/>
              </a:spcBef>
              <a:spcAft>
                <a:spcPts val="0"/>
              </a:spcAft>
              <a:buNone/>
            </a:pPr>
            <a:r>
              <a:rPr lang="en" sz="2000"/>
              <a:t>What are your goals for this recruitment season?</a:t>
            </a:r>
            <a:endParaRPr sz="2000"/>
          </a:p>
          <a:p>
            <a:pPr indent="0" lvl="0" marL="0" rtl="0" algn="l">
              <a:spcBef>
                <a:spcPts val="0"/>
              </a:spcBef>
              <a:spcAft>
                <a:spcPts val="0"/>
              </a:spcAft>
              <a:buNone/>
            </a:pPr>
            <a:r>
              <a:rPr lang="en" sz="2000"/>
              <a:t>What questions do you have?</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Overture</a:t>
            </a:r>
            <a:endParaRPr sz="3600"/>
          </a:p>
        </p:txBody>
      </p:sp>
      <p:sp>
        <p:nvSpPr>
          <p:cNvPr id="125" name="Google Shape;125;p24"/>
          <p:cNvSpPr txBox="1"/>
          <p:nvPr>
            <p:ph idx="1" type="body"/>
          </p:nvPr>
        </p:nvSpPr>
        <p:spPr>
          <a:xfrm>
            <a:off x="311700" y="1187111"/>
            <a:ext cx="8520600" cy="3416400"/>
          </a:xfrm>
          <a:prstGeom prst="rect">
            <a:avLst/>
          </a:prstGeom>
        </p:spPr>
        <p:txBody>
          <a:bodyPr anchorCtr="0" anchor="t" bIns="91425" lIns="91425" spcFirstLastPara="1" rIns="91425" wrap="square" tIns="91425">
            <a:noAutofit/>
          </a:bodyPr>
          <a:lstStyle/>
          <a:p>
            <a:pPr indent="-355600" lvl="0" marL="457200" rtl="0" algn="l">
              <a:lnSpc>
                <a:spcPct val="100000"/>
              </a:lnSpc>
              <a:spcBef>
                <a:spcPts val="360"/>
              </a:spcBef>
              <a:spcAft>
                <a:spcPts val="0"/>
              </a:spcAft>
              <a:buSzPts val="2000"/>
              <a:buChar char="●"/>
            </a:pPr>
            <a:r>
              <a:rPr lang="en"/>
              <a:t>Overture Draft: </a:t>
            </a:r>
            <a:r>
              <a:rPr lang="en" u="sng">
                <a:solidFill>
                  <a:schemeClr val="hlink"/>
                </a:solidFill>
                <a:latin typeface="Century Gothic"/>
                <a:ea typeface="Century Gothic"/>
                <a:cs typeface="Century Gothic"/>
                <a:sym typeface="Century Gothic"/>
                <a:hlinkClick r:id="rId3"/>
              </a:rPr>
              <a:t>https://bit.ly/2LAwRea</a:t>
            </a:r>
            <a:endParaRPr>
              <a:solidFill>
                <a:schemeClr val="dk1"/>
              </a:solidFill>
              <a:latin typeface="Century Gothic"/>
              <a:ea typeface="Century Gothic"/>
              <a:cs typeface="Century Gothic"/>
              <a:sym typeface="Century Gothic"/>
            </a:endParaRPr>
          </a:p>
          <a:p>
            <a:pPr indent="-342900" lvl="0" marL="457200" rtl="0" algn="l">
              <a:lnSpc>
                <a:spcPct val="100000"/>
              </a:lnSpc>
              <a:spcBef>
                <a:spcPts val="600"/>
              </a:spcBef>
              <a:spcAft>
                <a:spcPts val="0"/>
              </a:spcAft>
              <a:buClr>
                <a:srgbClr val="CCCCCC"/>
              </a:buClr>
              <a:buSzPts val="1800"/>
              <a:buChar char="●"/>
            </a:pPr>
            <a:r>
              <a:rPr lang="en">
                <a:solidFill>
                  <a:srgbClr val="CCCCCC"/>
                </a:solidFill>
              </a:rPr>
              <a:t>Table of Contents/</a:t>
            </a:r>
            <a:r>
              <a:rPr lang="en">
                <a:solidFill>
                  <a:srgbClr val="CCCCCC"/>
                </a:solidFill>
              </a:rPr>
              <a:t>Acronym</a:t>
            </a:r>
            <a:r>
              <a:rPr lang="en">
                <a:solidFill>
                  <a:srgbClr val="CCCCCC"/>
                </a:solidFill>
              </a:rPr>
              <a:t> Table</a:t>
            </a:r>
            <a:endParaRPr>
              <a:solidFill>
                <a:srgbClr val="CCCCCC"/>
              </a:solidFill>
            </a:endParaRPr>
          </a:p>
          <a:p>
            <a:pPr indent="-342900" lvl="0" marL="457200" rtl="0" algn="l">
              <a:lnSpc>
                <a:spcPct val="100000"/>
              </a:lnSpc>
              <a:spcBef>
                <a:spcPts val="600"/>
              </a:spcBef>
              <a:spcAft>
                <a:spcPts val="0"/>
              </a:spcAft>
              <a:buClr>
                <a:srgbClr val="CCCCCC"/>
              </a:buClr>
              <a:buSzPts val="1800"/>
              <a:buChar char="●"/>
            </a:pPr>
            <a:r>
              <a:rPr lang="en">
                <a:solidFill>
                  <a:srgbClr val="CCCCCC"/>
                </a:solidFill>
              </a:rPr>
              <a:t>Curriculum Structure/Module Time</a:t>
            </a:r>
            <a:endParaRPr>
              <a:solidFill>
                <a:srgbClr val="CCCCCC"/>
              </a:solidFill>
            </a:endParaRPr>
          </a:p>
          <a:p>
            <a:pPr indent="-342900" lvl="0" marL="457200" rtl="0" algn="l">
              <a:lnSpc>
                <a:spcPct val="100000"/>
              </a:lnSpc>
              <a:spcBef>
                <a:spcPts val="600"/>
              </a:spcBef>
              <a:spcAft>
                <a:spcPts val="0"/>
              </a:spcAft>
              <a:buClr>
                <a:srgbClr val="CCCCCC"/>
              </a:buClr>
              <a:buSzPts val="1800"/>
              <a:buChar char="●"/>
            </a:pPr>
            <a:r>
              <a:rPr lang="en">
                <a:solidFill>
                  <a:srgbClr val="CCCCCC"/>
                </a:solidFill>
              </a:rPr>
              <a:t>Overview</a:t>
            </a:r>
            <a:endParaRPr>
              <a:solidFill>
                <a:srgbClr val="CCCCCC"/>
              </a:solidFill>
            </a:endParaRPr>
          </a:p>
          <a:p>
            <a:pPr indent="-342900" lvl="0" marL="457200" rtl="0" algn="l">
              <a:lnSpc>
                <a:spcPct val="100000"/>
              </a:lnSpc>
              <a:spcBef>
                <a:spcPts val="600"/>
              </a:spcBef>
              <a:spcAft>
                <a:spcPts val="0"/>
              </a:spcAft>
              <a:buClr>
                <a:srgbClr val="CCCCCC"/>
              </a:buClr>
              <a:buSzPts val="1800"/>
              <a:buChar char="●"/>
            </a:pPr>
            <a:r>
              <a:rPr lang="en">
                <a:solidFill>
                  <a:srgbClr val="CCCCCC"/>
                </a:solidFill>
              </a:rPr>
              <a:t>Scheduling Suggestions</a:t>
            </a:r>
            <a:endParaRPr>
              <a:solidFill>
                <a:srgbClr val="CCCCCC"/>
              </a:solidFill>
            </a:endParaRPr>
          </a:p>
          <a:p>
            <a:pPr indent="-342900" lvl="0" marL="457200" rtl="0" algn="l">
              <a:lnSpc>
                <a:spcPct val="100000"/>
              </a:lnSpc>
              <a:spcBef>
                <a:spcPts val="600"/>
              </a:spcBef>
              <a:spcAft>
                <a:spcPts val="0"/>
              </a:spcAft>
              <a:buClr>
                <a:srgbClr val="CCCCCC"/>
              </a:buClr>
              <a:buSzPts val="1800"/>
              <a:buChar char="●"/>
            </a:pPr>
            <a:r>
              <a:rPr lang="en">
                <a:solidFill>
                  <a:srgbClr val="CCCCCC"/>
                </a:solidFill>
              </a:rPr>
              <a:t>Activities/Quizzes/Projects/Reflections/Etc.</a:t>
            </a:r>
            <a:endParaRPr>
              <a:solidFill>
                <a:srgbClr val="CCCCCC"/>
              </a:solidFill>
            </a:endParaRPr>
          </a:p>
          <a:p>
            <a:pPr indent="-342900" lvl="0" marL="457200" rtl="0" algn="l">
              <a:lnSpc>
                <a:spcPct val="100000"/>
              </a:lnSpc>
              <a:spcBef>
                <a:spcPts val="600"/>
              </a:spcBef>
              <a:spcAft>
                <a:spcPts val="0"/>
              </a:spcAft>
              <a:buClr>
                <a:srgbClr val="CCCCCC"/>
              </a:buClr>
              <a:buSzPts val="1800"/>
              <a:buChar char="●"/>
            </a:pPr>
            <a:r>
              <a:rPr lang="en">
                <a:solidFill>
                  <a:srgbClr val="CCCCCC"/>
                </a:solidFill>
              </a:rPr>
              <a:t>Interviews</a:t>
            </a:r>
            <a:endParaRPr>
              <a:solidFill>
                <a:srgbClr val="CCCCCC"/>
              </a:solidFill>
            </a:endParaRPr>
          </a:p>
          <a:p>
            <a:pPr indent="-342900" lvl="0" marL="457200" rtl="0" algn="l">
              <a:lnSpc>
                <a:spcPct val="100000"/>
              </a:lnSpc>
              <a:spcBef>
                <a:spcPts val="600"/>
              </a:spcBef>
              <a:spcAft>
                <a:spcPts val="0"/>
              </a:spcAft>
              <a:buClr>
                <a:srgbClr val="CCCCCC"/>
              </a:buClr>
              <a:buSzPts val="1800"/>
              <a:buChar char="●"/>
            </a:pPr>
            <a:r>
              <a:rPr lang="en">
                <a:solidFill>
                  <a:srgbClr val="CCCCCC"/>
                </a:solidFill>
              </a:rPr>
              <a:t>Module/Lesson Structures</a:t>
            </a:r>
            <a:endParaRPr>
              <a:solidFill>
                <a:srgbClr val="CCCCCC"/>
              </a:solidFill>
            </a:endParaRPr>
          </a:p>
          <a:p>
            <a:pPr indent="-342900" lvl="0" marL="457200" rtl="0" algn="l">
              <a:lnSpc>
                <a:spcPct val="100000"/>
              </a:lnSpc>
              <a:spcBef>
                <a:spcPts val="600"/>
              </a:spcBef>
              <a:spcAft>
                <a:spcPts val="600"/>
              </a:spcAft>
              <a:buClr>
                <a:srgbClr val="CCCCCC"/>
              </a:buClr>
              <a:buSzPts val="1800"/>
              <a:buChar char="●"/>
            </a:pPr>
            <a:r>
              <a:rPr lang="en">
                <a:solidFill>
                  <a:srgbClr val="CCCCCC"/>
                </a:solidFill>
              </a:rPr>
              <a:t>Submitting other activities for approval</a:t>
            </a:r>
            <a:endParaRPr>
              <a:solidFill>
                <a:srgbClr val="CCCCCC"/>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The Education Process</a:t>
            </a:r>
            <a:endParaRPr sz="3600"/>
          </a:p>
        </p:txBody>
      </p:sp>
      <p:sp>
        <p:nvSpPr>
          <p:cNvPr id="131" name="Google Shape;131;p25"/>
          <p:cNvSpPr txBox="1"/>
          <p:nvPr>
            <p:ph idx="1" type="body"/>
          </p:nvPr>
        </p:nvSpPr>
        <p:spPr>
          <a:xfrm>
            <a:off x="311700" y="1152475"/>
            <a:ext cx="87267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Best Tips and Advice:</a:t>
            </a:r>
            <a:endParaRPr sz="2000"/>
          </a:p>
          <a:p>
            <a:pPr indent="-355600" lvl="1" marL="914400" rtl="0" algn="l">
              <a:spcBef>
                <a:spcPts val="0"/>
              </a:spcBef>
              <a:spcAft>
                <a:spcPts val="0"/>
              </a:spcAft>
              <a:buSzPts val="2000"/>
              <a:buChar char="○"/>
            </a:pPr>
            <a:r>
              <a:rPr lang="en" sz="2000"/>
              <a:t>Plan ahead!</a:t>
            </a:r>
            <a:endParaRPr sz="2000"/>
          </a:p>
          <a:p>
            <a:pPr indent="-355600" lvl="2" marL="1371600" rtl="0" algn="l">
              <a:spcBef>
                <a:spcPts val="0"/>
              </a:spcBef>
              <a:spcAft>
                <a:spcPts val="0"/>
              </a:spcAft>
              <a:buSzPts val="2000"/>
              <a:buChar char="■"/>
            </a:pPr>
            <a:r>
              <a:rPr lang="en" sz="2000"/>
              <a:t>Have all materials ready to go for each meeting and event. I personally </a:t>
            </a:r>
            <a:r>
              <a:rPr lang="en" sz="2000"/>
              <a:t>recommended</a:t>
            </a:r>
            <a:r>
              <a:rPr lang="en" sz="2000"/>
              <a:t> making a checklist for each thing.</a:t>
            </a:r>
            <a:endParaRPr sz="2000"/>
          </a:p>
          <a:p>
            <a:pPr indent="-355600" lvl="1" marL="914400" rtl="0" algn="l">
              <a:spcBef>
                <a:spcPts val="0"/>
              </a:spcBef>
              <a:spcAft>
                <a:spcPts val="0"/>
              </a:spcAft>
              <a:buSzPts val="2000"/>
              <a:buChar char="○"/>
            </a:pPr>
            <a:r>
              <a:rPr lang="en" sz="2000"/>
              <a:t>Give out information and dates as soon as possible.</a:t>
            </a:r>
            <a:endParaRPr sz="2000"/>
          </a:p>
          <a:p>
            <a:pPr indent="-355600" lvl="1" marL="914400" rtl="0" algn="l">
              <a:spcBef>
                <a:spcPts val="0"/>
              </a:spcBef>
              <a:spcAft>
                <a:spcPts val="0"/>
              </a:spcAft>
              <a:buSzPts val="2000"/>
              <a:buChar char="○"/>
            </a:pPr>
            <a:r>
              <a:rPr lang="en" sz="2000"/>
              <a:t>Make sure you allow enough time for the requirements you set.</a:t>
            </a:r>
            <a:endParaRPr sz="2000"/>
          </a:p>
          <a:p>
            <a:pPr indent="-355600" lvl="1" marL="914400" rtl="0" algn="l">
              <a:spcBef>
                <a:spcPts val="0"/>
              </a:spcBef>
              <a:spcAft>
                <a:spcPts val="0"/>
              </a:spcAft>
              <a:buSzPts val="2000"/>
              <a:buChar char="○"/>
            </a:pPr>
            <a:r>
              <a:rPr lang="en" sz="2000"/>
              <a:t>Ask for help from your committee and chapter.</a:t>
            </a:r>
            <a:endParaRPr sz="2000"/>
          </a:p>
          <a:p>
            <a:pPr indent="-355600" lvl="1" marL="914400" rtl="0" algn="l">
              <a:spcBef>
                <a:spcPts val="0"/>
              </a:spcBef>
              <a:spcAft>
                <a:spcPts val="0"/>
              </a:spcAft>
              <a:buSzPts val="2000"/>
              <a:buChar char="○"/>
            </a:pPr>
            <a:r>
              <a:rPr lang="en" sz="2000"/>
              <a:t>Enjoy the process!!!!!!!!!! :) </a:t>
            </a:r>
            <a:endParaRPr sz="2000"/>
          </a:p>
          <a:p>
            <a:pPr indent="0" lvl="0" marL="0" rtl="0" algn="l">
              <a:spcBef>
                <a:spcPts val="1600"/>
              </a:spcBef>
              <a:spcAft>
                <a:spcPts val="1600"/>
              </a:spcAft>
              <a:buNone/>
            </a:pPr>
            <a:r>
              <a:rPr b="1" lang="en" sz="2000"/>
              <a:t>*Be sure to give me your ritual dates so that I can remind you about paperwork*</a:t>
            </a:r>
            <a:endParaRPr b="1"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6"/>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Discussion</a:t>
            </a:r>
            <a:endParaRPr/>
          </a:p>
          <a:p>
            <a:pPr indent="0" lvl="0" marL="0" rtl="0" algn="l">
              <a:spcBef>
                <a:spcPts val="0"/>
              </a:spcBef>
              <a:spcAft>
                <a:spcPts val="0"/>
              </a:spcAft>
              <a:buNone/>
            </a:pPr>
            <a:r>
              <a:rPr lang="en" sz="2000"/>
              <a:t>What types of activities does your chapter do during the education process?</a:t>
            </a:r>
            <a:endParaRPr sz="2000"/>
          </a:p>
          <a:p>
            <a:pPr indent="0" lvl="0" marL="0" rtl="0" algn="l">
              <a:spcBef>
                <a:spcPts val="0"/>
              </a:spcBef>
              <a:spcAft>
                <a:spcPts val="0"/>
              </a:spcAft>
              <a:buNone/>
            </a:pPr>
            <a:r>
              <a:rPr lang="en" sz="2000"/>
              <a:t>What types of bonding/sisterhood events do you have?</a:t>
            </a:r>
            <a:endParaRPr sz="2000"/>
          </a:p>
          <a:p>
            <a:pPr indent="0" lvl="0" marL="0" rtl="0" algn="l">
              <a:spcBef>
                <a:spcPts val="0"/>
              </a:spcBef>
              <a:spcAft>
                <a:spcPts val="0"/>
              </a:spcAft>
              <a:buNone/>
            </a:pPr>
            <a:r>
              <a:rPr lang="en" sz="2000"/>
              <a:t>Do you have any joint education period events?</a:t>
            </a:r>
            <a:endParaRPr sz="2000"/>
          </a:p>
          <a:p>
            <a:pPr indent="0" lvl="0" marL="0" rtl="0" algn="l">
              <a:spcBef>
                <a:spcPts val="0"/>
              </a:spcBef>
              <a:spcAft>
                <a:spcPts val="0"/>
              </a:spcAft>
              <a:buNone/>
            </a:pPr>
            <a:r>
              <a:rPr lang="en" sz="2000"/>
              <a:t>What are some Big/Lil Reveal themes you have done?</a:t>
            </a:r>
            <a:endParaRPr sz="2000"/>
          </a:p>
          <a:p>
            <a:pPr indent="0" lvl="0" marL="0" rtl="0" algn="l">
              <a:spcBef>
                <a:spcPts val="0"/>
              </a:spcBef>
              <a:spcAft>
                <a:spcPts val="0"/>
              </a:spcAft>
              <a:buNone/>
            </a:pPr>
            <a:r>
              <a:rPr lang="en" sz="2000"/>
              <a:t>What questions do you have?</a:t>
            </a:r>
            <a:endParaRPr sz="2000"/>
          </a:p>
          <a:p>
            <a:pPr indent="0" lvl="0" marL="0" rtl="0" algn="l">
              <a:spcBef>
                <a:spcPts val="0"/>
              </a:spcBef>
              <a:spcAft>
                <a:spcPts val="0"/>
              </a:spcAft>
              <a:buNone/>
            </a:pPr>
            <a:r>
              <a:rPr lang="en" sz="2000"/>
              <a:t>Is there anything you want to know more about?</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CMEP</a:t>
            </a:r>
            <a:endParaRPr sz="3600"/>
          </a:p>
        </p:txBody>
      </p:sp>
      <p:sp>
        <p:nvSpPr>
          <p:cNvPr id="142" name="Google Shape;142;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What is CMEP?</a:t>
            </a:r>
            <a:endParaRPr sz="2000"/>
          </a:p>
          <a:p>
            <a:pPr indent="-355600" lvl="0" marL="457200" rtl="0" algn="l">
              <a:spcBef>
                <a:spcPts val="0"/>
              </a:spcBef>
              <a:spcAft>
                <a:spcPts val="0"/>
              </a:spcAft>
              <a:buSzPts val="2000"/>
              <a:buChar char="●"/>
            </a:pPr>
            <a:r>
              <a:rPr lang="en" sz="2000"/>
              <a:t>Why should we use CMEP?</a:t>
            </a:r>
            <a:endParaRPr sz="2000"/>
          </a:p>
          <a:p>
            <a:pPr indent="-355600" lvl="0" marL="457200" rtl="0" algn="l">
              <a:spcBef>
                <a:spcPts val="0"/>
              </a:spcBef>
              <a:spcAft>
                <a:spcPts val="0"/>
              </a:spcAft>
              <a:buSzPts val="2000"/>
              <a:buChar char="●"/>
            </a:pPr>
            <a:r>
              <a:rPr lang="en" sz="2000"/>
              <a:t>CMEP in the Guide to Membership Education (page 7)</a:t>
            </a:r>
            <a:endParaRPr sz="2000"/>
          </a:p>
          <a:p>
            <a:pPr indent="-355600" lvl="0" marL="457200" rtl="0" algn="l">
              <a:spcBef>
                <a:spcPts val="0"/>
              </a:spcBef>
              <a:spcAft>
                <a:spcPts val="0"/>
              </a:spcAft>
              <a:buSzPts val="2000"/>
              <a:buChar char="●"/>
            </a:pPr>
            <a:r>
              <a:rPr lang="en" sz="2000"/>
              <a:t>Using Overture as CMEP</a:t>
            </a:r>
            <a:endParaRPr sz="2000"/>
          </a:p>
          <a:p>
            <a:pPr indent="0" lvl="0" marL="0" rtl="0" algn="l">
              <a:spcBef>
                <a:spcPts val="1600"/>
              </a:spcBef>
              <a:spcAft>
                <a:spcPts val="1600"/>
              </a:spcAft>
              <a:buNone/>
            </a:pPr>
            <a:r>
              <a:t/>
            </a:r>
            <a:endParaRPr sz="2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Discussion</a:t>
            </a:r>
            <a:endParaRPr/>
          </a:p>
          <a:p>
            <a:pPr indent="0" lvl="0" marL="0" rtl="0" algn="l">
              <a:spcBef>
                <a:spcPts val="0"/>
              </a:spcBef>
              <a:spcAft>
                <a:spcPts val="0"/>
              </a:spcAft>
              <a:buNone/>
            </a:pPr>
            <a:r>
              <a:rPr lang="en" sz="2000"/>
              <a:t>Does your chapter currently use CMEP activities?</a:t>
            </a:r>
            <a:endParaRPr sz="2000"/>
          </a:p>
          <a:p>
            <a:pPr indent="0" lvl="0" marL="0" rtl="0" algn="l">
              <a:spcBef>
                <a:spcPts val="0"/>
              </a:spcBef>
              <a:spcAft>
                <a:spcPts val="0"/>
              </a:spcAft>
              <a:buNone/>
            </a:pPr>
            <a:r>
              <a:rPr lang="en" sz="2000"/>
              <a:t>If so, what are some successful activities that you do?</a:t>
            </a:r>
            <a:endParaRPr sz="2000"/>
          </a:p>
          <a:p>
            <a:pPr indent="0" lvl="0" marL="0" rtl="0" algn="l">
              <a:spcBef>
                <a:spcPts val="0"/>
              </a:spcBef>
              <a:spcAft>
                <a:spcPts val="0"/>
              </a:spcAft>
              <a:buNone/>
            </a:pPr>
            <a:r>
              <a:rPr lang="en" sz="2000"/>
              <a:t>Have you ever used the CMEP section in the Guide to Membership Education?</a:t>
            </a:r>
            <a:endParaRPr sz="2000"/>
          </a:p>
          <a:p>
            <a:pPr indent="0" lvl="0" marL="0" rtl="0" algn="l">
              <a:spcBef>
                <a:spcPts val="0"/>
              </a:spcBef>
              <a:spcAft>
                <a:spcPts val="0"/>
              </a:spcAft>
              <a:buNone/>
            </a:pPr>
            <a:r>
              <a:rPr lang="en" sz="2000"/>
              <a:t>Have you ever used the CMEP Database?</a:t>
            </a:r>
            <a:endParaRPr sz="2000"/>
          </a:p>
          <a:p>
            <a:pPr indent="0" lvl="0" marL="0" rtl="0" algn="l">
              <a:spcBef>
                <a:spcPts val="0"/>
              </a:spcBef>
              <a:spcAft>
                <a:spcPts val="0"/>
              </a:spcAft>
              <a:buNone/>
            </a:pPr>
            <a:r>
              <a:rPr lang="en" sz="2000"/>
              <a:t>What questions do you have?</a:t>
            </a:r>
            <a:endParaRPr sz="2000"/>
          </a:p>
          <a:p>
            <a:pPr indent="0" lvl="0" marL="0" rtl="0" algn="l">
              <a:spcBef>
                <a:spcPts val="0"/>
              </a:spcBef>
              <a:spcAft>
                <a:spcPts val="0"/>
              </a:spcAft>
              <a:buNone/>
            </a:pPr>
            <a:r>
              <a:rPr lang="en" sz="2000"/>
              <a:t>Is there anything you want to know more about?</a:t>
            </a:r>
            <a:endParaRPr sz="2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265500" y="1134900"/>
            <a:ext cx="4045200" cy="171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Paperwork</a:t>
            </a:r>
            <a:endParaRPr/>
          </a:p>
        </p:txBody>
      </p:sp>
      <p:sp>
        <p:nvSpPr>
          <p:cNvPr id="153" name="Google Shape;153;p2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do we have to fill out? Where can we find the paperwork?</a:t>
            </a:r>
            <a:endParaRPr/>
          </a:p>
        </p:txBody>
      </p:sp>
      <p:sp>
        <p:nvSpPr>
          <p:cNvPr id="154" name="Google Shape;154;p2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Char char="●"/>
            </a:pPr>
            <a:r>
              <a:rPr lang="en"/>
              <a:t>Membership Candidate Registration Form</a:t>
            </a:r>
            <a:endParaRPr/>
          </a:p>
          <a:p>
            <a:pPr indent="-317500" lvl="1" marL="914400" rtl="0" algn="l">
              <a:spcBef>
                <a:spcPts val="0"/>
              </a:spcBef>
              <a:spcAft>
                <a:spcPts val="0"/>
              </a:spcAft>
              <a:buSzPts val="1400"/>
              <a:buChar char="○"/>
            </a:pPr>
            <a:r>
              <a:rPr lang="en"/>
              <a:t>Due within 7 days after 1st Degree</a:t>
            </a:r>
            <a:endParaRPr/>
          </a:p>
          <a:p>
            <a:pPr indent="-317500" lvl="1" marL="914400" rtl="0" algn="l">
              <a:spcBef>
                <a:spcPts val="0"/>
              </a:spcBef>
              <a:spcAft>
                <a:spcPts val="0"/>
              </a:spcAft>
              <a:buSzPts val="1400"/>
              <a:buChar char="○"/>
            </a:pPr>
            <a:r>
              <a:rPr lang="en"/>
              <a:t>DO NOT wait to fill this out</a:t>
            </a:r>
            <a:endParaRPr/>
          </a:p>
          <a:p>
            <a:pPr indent="-342900" lvl="0" marL="457200" rtl="0" algn="l">
              <a:spcBef>
                <a:spcPts val="0"/>
              </a:spcBef>
              <a:spcAft>
                <a:spcPts val="0"/>
              </a:spcAft>
              <a:buSzPts val="1800"/>
              <a:buChar char="●"/>
            </a:pPr>
            <a:r>
              <a:rPr lang="en"/>
              <a:t>Initiate</a:t>
            </a:r>
            <a:r>
              <a:rPr lang="en"/>
              <a:t> Registration Form</a:t>
            </a:r>
            <a:endParaRPr/>
          </a:p>
          <a:p>
            <a:pPr indent="-317500" lvl="1" marL="914400" rtl="0" algn="l">
              <a:spcBef>
                <a:spcPts val="0"/>
              </a:spcBef>
              <a:spcAft>
                <a:spcPts val="0"/>
              </a:spcAft>
              <a:buSzPts val="1400"/>
              <a:buChar char="○"/>
            </a:pPr>
            <a:r>
              <a:rPr lang="en"/>
              <a:t>Due within 30 days after initiation</a:t>
            </a:r>
            <a:endParaRPr/>
          </a:p>
          <a:p>
            <a:pPr indent="-317500" lvl="1" marL="914400" rtl="0" algn="l">
              <a:spcBef>
                <a:spcPts val="0"/>
              </a:spcBef>
              <a:spcAft>
                <a:spcPts val="0"/>
              </a:spcAft>
              <a:buSzPts val="1400"/>
              <a:buChar char="○"/>
            </a:pPr>
            <a:r>
              <a:rPr lang="en"/>
              <a:t>Signatures and Dues are collect with it</a:t>
            </a:r>
            <a:endParaRPr/>
          </a:p>
          <a:p>
            <a:pPr indent="-342900" lvl="0" marL="457200" rtl="0" algn="l">
              <a:spcBef>
                <a:spcPts val="0"/>
              </a:spcBef>
              <a:spcAft>
                <a:spcPts val="0"/>
              </a:spcAft>
              <a:buSzPts val="1800"/>
              <a:buChar char="●"/>
            </a:pPr>
            <a:r>
              <a:rPr lang="en"/>
              <a:t>Honorary </a:t>
            </a:r>
            <a:r>
              <a:rPr lang="en"/>
              <a:t>Registration</a:t>
            </a:r>
            <a:r>
              <a:rPr lang="en"/>
              <a:t> Form</a:t>
            </a:r>
            <a:endParaRPr/>
          </a:p>
          <a:p>
            <a:pPr indent="-317500" lvl="1" marL="914400" rtl="0" algn="l">
              <a:spcBef>
                <a:spcPts val="0"/>
              </a:spcBef>
              <a:spcAft>
                <a:spcPts val="0"/>
              </a:spcAft>
              <a:buSzPts val="1400"/>
              <a:buChar char="○"/>
            </a:pPr>
            <a:r>
              <a:rPr lang="en"/>
              <a:t>Due within 30 days after initiation</a:t>
            </a:r>
            <a:endParaRPr/>
          </a:p>
          <a:p>
            <a:pPr indent="-317500" lvl="1" marL="914400" rtl="0" algn="l">
              <a:spcBef>
                <a:spcPts val="0"/>
              </a:spcBef>
              <a:spcAft>
                <a:spcPts val="0"/>
              </a:spcAft>
              <a:buSzPts val="1400"/>
              <a:buChar char="○"/>
            </a:pPr>
            <a:r>
              <a:rPr lang="en"/>
              <a:t>Dues are collected with it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NatCon Updates</a:t>
            </a:r>
            <a:endParaRPr/>
          </a:p>
        </p:txBody>
      </p:sp>
      <p:sp>
        <p:nvSpPr>
          <p:cNvPr id="160" name="Google Shape;160;p30"/>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should you know?	</a:t>
            </a:r>
            <a:endParaRPr/>
          </a:p>
        </p:txBody>
      </p:sp>
      <p:sp>
        <p:nvSpPr>
          <p:cNvPr id="161" name="Google Shape;161;p30"/>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Char char="●"/>
            </a:pPr>
            <a:r>
              <a:rPr lang="en"/>
              <a:t>Dues Increase</a:t>
            </a:r>
            <a:endParaRPr/>
          </a:p>
          <a:p>
            <a:pPr indent="-317500" lvl="1" marL="914400" rtl="0" algn="l">
              <a:spcBef>
                <a:spcPts val="0"/>
              </a:spcBef>
              <a:spcAft>
                <a:spcPts val="0"/>
              </a:spcAft>
              <a:buSzPts val="1400"/>
              <a:buChar char="○"/>
            </a:pPr>
            <a:r>
              <a:rPr lang="en"/>
              <a:t>Initiate Dues are now: $125</a:t>
            </a:r>
            <a:endParaRPr/>
          </a:p>
          <a:p>
            <a:pPr indent="-317500" lvl="1" marL="914400" rtl="0" algn="l">
              <a:spcBef>
                <a:spcPts val="0"/>
              </a:spcBef>
              <a:spcAft>
                <a:spcPts val="0"/>
              </a:spcAft>
              <a:buSzPts val="1400"/>
              <a:buChar char="○"/>
            </a:pPr>
            <a:r>
              <a:rPr lang="en"/>
              <a:t>Member Dues are now: $105</a:t>
            </a:r>
            <a:endParaRPr/>
          </a:p>
          <a:p>
            <a:pPr indent="-317500" lvl="1" marL="914400" rtl="0" algn="l">
              <a:spcBef>
                <a:spcPts val="0"/>
              </a:spcBef>
              <a:spcAft>
                <a:spcPts val="0"/>
              </a:spcAft>
              <a:buSzPts val="1400"/>
              <a:buChar char="○"/>
            </a:pPr>
            <a:r>
              <a:rPr lang="en"/>
              <a:t>Chapter Fee is now: $100</a:t>
            </a:r>
            <a:endParaRPr/>
          </a:p>
          <a:p>
            <a:pPr indent="-342900" lvl="0" marL="457200" rtl="0" algn="l">
              <a:spcBef>
                <a:spcPts val="0"/>
              </a:spcBef>
              <a:spcAft>
                <a:spcPts val="0"/>
              </a:spcAft>
              <a:buSzPts val="1800"/>
              <a:buChar char="●"/>
            </a:pPr>
            <a:r>
              <a:rPr lang="en"/>
              <a:t>Ritual Changes</a:t>
            </a:r>
            <a:endParaRPr/>
          </a:p>
          <a:p>
            <a:pPr indent="-317500" lvl="1" marL="914400" rtl="0" algn="l">
              <a:spcBef>
                <a:spcPts val="0"/>
              </a:spcBef>
              <a:spcAft>
                <a:spcPts val="0"/>
              </a:spcAft>
              <a:buSzPts val="1400"/>
              <a:buChar char="○"/>
            </a:pPr>
            <a:r>
              <a:rPr lang="en"/>
              <a:t>New books will be </a:t>
            </a:r>
            <a:r>
              <a:rPr lang="en"/>
              <a:t>distributed</a:t>
            </a:r>
            <a:r>
              <a:rPr lang="en"/>
              <a:t> at District Convention</a:t>
            </a:r>
            <a:endParaRPr/>
          </a:p>
          <a:p>
            <a:pPr indent="-342900" lvl="0" marL="457200" rtl="0" algn="l">
              <a:spcBef>
                <a:spcPts val="0"/>
              </a:spcBef>
              <a:spcAft>
                <a:spcPts val="0"/>
              </a:spcAft>
              <a:buSzPts val="1800"/>
              <a:buChar char="●"/>
            </a:pPr>
            <a:r>
              <a:rPr lang="en"/>
              <a:t>Overture </a:t>
            </a:r>
            <a:endParaRPr/>
          </a:p>
          <a:p>
            <a:pPr indent="-317500" lvl="1" marL="914400" rtl="0" algn="l">
              <a:spcBef>
                <a:spcPts val="0"/>
              </a:spcBef>
              <a:spcAft>
                <a:spcPts val="0"/>
              </a:spcAft>
              <a:buSzPts val="1400"/>
              <a:buChar char="○"/>
            </a:pPr>
            <a:r>
              <a:rPr lang="en"/>
              <a:t>Officially adopted!!</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31"/>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Resources</a:t>
            </a:r>
            <a:endParaRPr sz="7200"/>
          </a:p>
        </p:txBody>
      </p:sp>
      <p:cxnSp>
        <p:nvCxnSpPr>
          <p:cNvPr id="167" name="Google Shape;167;p31"/>
          <p:cNvCxnSpPr/>
          <p:nvPr/>
        </p:nvCxnSpPr>
        <p:spPr>
          <a:xfrm>
            <a:off x="2472200" y="3224325"/>
            <a:ext cx="4245600" cy="27300"/>
          </a:xfrm>
          <a:prstGeom prst="straightConnector1">
            <a:avLst/>
          </a:prstGeom>
          <a:noFill/>
          <a:ln cap="flat" cmpd="sng" w="28575">
            <a:solidFill>
              <a:schemeClr val="dk2"/>
            </a:solidFill>
            <a:prstDash val="dot"/>
            <a:round/>
            <a:headEnd len="med" w="med" type="none"/>
            <a:tailEnd len="med" w="med"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Introductions</a:t>
            </a:r>
            <a:endParaRPr sz="3600"/>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Name</a:t>
            </a:r>
            <a:endParaRPr sz="2000"/>
          </a:p>
          <a:p>
            <a:pPr indent="-355600" lvl="0" marL="457200" rtl="0" algn="l">
              <a:spcBef>
                <a:spcPts val="0"/>
              </a:spcBef>
              <a:spcAft>
                <a:spcPts val="0"/>
              </a:spcAft>
              <a:buSzPts val="2000"/>
              <a:buChar char="●"/>
            </a:pPr>
            <a:r>
              <a:rPr lang="en" sz="2000"/>
              <a:t>Chapter</a:t>
            </a:r>
            <a:endParaRPr sz="2000"/>
          </a:p>
          <a:p>
            <a:pPr indent="-355600" lvl="0" marL="457200" rtl="0" algn="l">
              <a:spcBef>
                <a:spcPts val="0"/>
              </a:spcBef>
              <a:spcAft>
                <a:spcPts val="0"/>
              </a:spcAft>
              <a:buSzPts val="2000"/>
              <a:buChar char="●"/>
            </a:pPr>
            <a:r>
              <a:rPr lang="en" sz="2000"/>
              <a:t>One goal for the upcoming year</a:t>
            </a:r>
            <a:endParaRPr sz="2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2"/>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National Resources</a:t>
            </a:r>
            <a:endParaRPr sz="3600"/>
          </a:p>
        </p:txBody>
      </p:sp>
      <p:sp>
        <p:nvSpPr>
          <p:cNvPr id="173" name="Google Shape;173;p32"/>
          <p:cNvSpPr txBox="1"/>
          <p:nvPr>
            <p:ph idx="1" type="body"/>
          </p:nvPr>
        </p:nvSpPr>
        <p:spPr>
          <a:xfrm>
            <a:off x="311700" y="1076275"/>
            <a:ext cx="86319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National Website &amp; OMRS Website</a:t>
            </a:r>
            <a:endParaRPr sz="2000"/>
          </a:p>
          <a:p>
            <a:pPr indent="-355600" lvl="1" marL="914400" rtl="0" algn="l">
              <a:spcBef>
                <a:spcPts val="0"/>
              </a:spcBef>
              <a:spcAft>
                <a:spcPts val="0"/>
              </a:spcAft>
              <a:buSzPts val="2000"/>
              <a:buChar char="○"/>
            </a:pPr>
            <a:r>
              <a:rPr lang="en" sz="2000" u="sng">
                <a:solidFill>
                  <a:schemeClr val="hlink"/>
                </a:solidFill>
                <a:hlinkClick r:id="rId3"/>
              </a:rPr>
              <a:t>https://www.tbsigma.org/</a:t>
            </a:r>
            <a:endParaRPr sz="2000"/>
          </a:p>
          <a:p>
            <a:pPr indent="-355600" lvl="1" marL="914400" rtl="0" algn="l">
              <a:spcBef>
                <a:spcPts val="0"/>
              </a:spcBef>
              <a:spcAft>
                <a:spcPts val="0"/>
              </a:spcAft>
              <a:buSzPts val="2000"/>
              <a:buChar char="○"/>
            </a:pPr>
            <a:r>
              <a:rPr lang="en" sz="2000" u="sng">
                <a:solidFill>
                  <a:schemeClr val="hlink"/>
                </a:solidFill>
                <a:hlinkClick r:id="rId4"/>
              </a:rPr>
              <a:t>https://online.kkytbs.org/</a:t>
            </a:r>
            <a:endParaRPr sz="2000"/>
          </a:p>
          <a:p>
            <a:pPr indent="-355600" lvl="0" marL="457200" rtl="0" algn="l">
              <a:spcBef>
                <a:spcPts val="0"/>
              </a:spcBef>
              <a:spcAft>
                <a:spcPts val="0"/>
              </a:spcAft>
              <a:buSzPts val="2000"/>
              <a:buChar char="●"/>
            </a:pPr>
            <a:r>
              <a:rPr lang="en" sz="2000"/>
              <a:t>Guide to Membership Education</a:t>
            </a:r>
            <a:endParaRPr sz="2000"/>
          </a:p>
          <a:p>
            <a:pPr indent="-355600" lvl="1" marL="914400" rtl="0" algn="l">
              <a:spcBef>
                <a:spcPts val="0"/>
              </a:spcBef>
              <a:spcAft>
                <a:spcPts val="0"/>
              </a:spcAft>
              <a:buSzPts val="2000"/>
              <a:buChar char="○"/>
            </a:pPr>
            <a:r>
              <a:rPr lang="en" sz="2000" u="sng">
                <a:solidFill>
                  <a:schemeClr val="hlink"/>
                </a:solidFill>
                <a:hlinkClick r:id="rId5"/>
              </a:rPr>
              <a:t>http://www.kkytbs.org/forms/TBSGuidetoMembership15.pdf</a:t>
            </a:r>
            <a:endParaRPr sz="2000"/>
          </a:p>
          <a:p>
            <a:pPr indent="-355600" lvl="0" marL="457200" rtl="0" algn="l">
              <a:spcBef>
                <a:spcPts val="0"/>
              </a:spcBef>
              <a:spcAft>
                <a:spcPts val="0"/>
              </a:spcAft>
              <a:buSzPts val="2000"/>
              <a:buChar char="●"/>
            </a:pPr>
            <a:r>
              <a:rPr lang="en" sz="2000"/>
              <a:t>Guide to Membership Education update page 28</a:t>
            </a:r>
            <a:endParaRPr sz="2000"/>
          </a:p>
          <a:p>
            <a:pPr indent="-355600" lvl="1" marL="914400" rtl="0" algn="l">
              <a:spcBef>
                <a:spcPts val="0"/>
              </a:spcBef>
              <a:spcAft>
                <a:spcPts val="0"/>
              </a:spcAft>
              <a:buSzPts val="2000"/>
              <a:buChar char="○"/>
            </a:pPr>
            <a:r>
              <a:rPr lang="en" sz="2000" u="sng">
                <a:solidFill>
                  <a:schemeClr val="hlink"/>
                </a:solidFill>
                <a:hlinkClick r:id="rId6"/>
              </a:rPr>
              <a:t>https://www.tbsigma.org/wp-content/uploads/2018/01/TBSGuidetoMembership17-28.pdf</a:t>
            </a:r>
            <a:endParaRPr sz="2000"/>
          </a:p>
          <a:p>
            <a:pPr indent="-355600" lvl="0" marL="457200" rtl="0" algn="l">
              <a:spcBef>
                <a:spcPts val="0"/>
              </a:spcBef>
              <a:spcAft>
                <a:spcPts val="0"/>
              </a:spcAft>
              <a:buSzPts val="2000"/>
              <a:buChar char="●"/>
            </a:pPr>
            <a:r>
              <a:rPr lang="en" sz="2000"/>
              <a:t>Chapter Operations Handbook</a:t>
            </a:r>
            <a:endParaRPr sz="2000"/>
          </a:p>
          <a:p>
            <a:pPr indent="-355600" lvl="1" marL="914400" rtl="0" algn="l">
              <a:spcBef>
                <a:spcPts val="0"/>
              </a:spcBef>
              <a:spcAft>
                <a:spcPts val="0"/>
              </a:spcAft>
              <a:buSzPts val="2000"/>
              <a:buChar char="○"/>
            </a:pPr>
            <a:r>
              <a:rPr lang="en" sz="2000" u="sng">
                <a:solidFill>
                  <a:schemeClr val="hlink"/>
                </a:solidFill>
                <a:hlinkClick r:id="rId7"/>
              </a:rPr>
              <a:t>https://www.tbsigma.org/wp-content/uploads/2018/01/TBS-ChapterOperations-2018.pdf</a:t>
            </a:r>
            <a:endParaRPr sz="2000"/>
          </a:p>
          <a:p>
            <a:pPr indent="0" lvl="0" marL="0" marR="0" rtl="0" algn="l">
              <a:lnSpc>
                <a:spcPct val="115000"/>
              </a:lnSpc>
              <a:spcBef>
                <a:spcPts val="1600"/>
              </a:spcBef>
              <a:spcAft>
                <a:spcPts val="0"/>
              </a:spcAft>
              <a:buNone/>
            </a:pPr>
            <a:r>
              <a:t/>
            </a:r>
            <a:endParaRPr sz="2000"/>
          </a:p>
          <a:p>
            <a:pPr indent="0" lvl="0" marL="457200" rtl="0" algn="l">
              <a:spcBef>
                <a:spcPts val="1600"/>
              </a:spcBef>
              <a:spcAft>
                <a:spcPts val="1600"/>
              </a:spcAft>
              <a:buNone/>
            </a:pPr>
            <a:r>
              <a:t/>
            </a:r>
            <a:endParaRPr sz="20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National Contact Information</a:t>
            </a:r>
            <a:endParaRPr sz="3600"/>
          </a:p>
        </p:txBody>
      </p:sp>
      <p:sp>
        <p:nvSpPr>
          <p:cNvPr id="179" name="Google Shape;179;p33"/>
          <p:cNvSpPr txBox="1"/>
          <p:nvPr>
            <p:ph idx="1" type="body"/>
          </p:nvPr>
        </p:nvSpPr>
        <p:spPr>
          <a:xfrm>
            <a:off x="0" y="1172267"/>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National VP for Colonization and Membership - Erika Pope</a:t>
            </a:r>
            <a:endParaRPr sz="2000"/>
          </a:p>
          <a:p>
            <a:pPr indent="-355600" lvl="1" marL="914400" rtl="0" algn="l">
              <a:spcBef>
                <a:spcPts val="0"/>
              </a:spcBef>
              <a:spcAft>
                <a:spcPts val="0"/>
              </a:spcAft>
              <a:buSzPts val="2000"/>
              <a:buChar char="○"/>
            </a:pPr>
            <a:r>
              <a:rPr lang="en" sz="2000" u="sng">
                <a:solidFill>
                  <a:schemeClr val="hlink"/>
                </a:solidFill>
                <a:hlinkClick r:id="rId3"/>
              </a:rPr>
              <a:t>erikapope@tbsigma.org</a:t>
            </a:r>
            <a:r>
              <a:rPr lang="en" sz="2000"/>
              <a:t> </a:t>
            </a:r>
            <a:endParaRPr sz="2000"/>
          </a:p>
          <a:p>
            <a:pPr indent="-355600" lvl="0" marL="457200" rtl="0" algn="l">
              <a:spcBef>
                <a:spcPts val="0"/>
              </a:spcBef>
              <a:spcAft>
                <a:spcPts val="0"/>
              </a:spcAft>
              <a:buSzPts val="2000"/>
              <a:buChar char="●"/>
            </a:pPr>
            <a:r>
              <a:rPr lang="en" sz="2000"/>
              <a:t>National President - Adrienne Rall</a:t>
            </a:r>
            <a:endParaRPr sz="2000"/>
          </a:p>
          <a:p>
            <a:pPr indent="-355600" lvl="1" marL="914400" rtl="0" algn="l">
              <a:spcBef>
                <a:spcPts val="0"/>
              </a:spcBef>
              <a:spcAft>
                <a:spcPts val="0"/>
              </a:spcAft>
              <a:buSzPts val="2000"/>
              <a:buChar char="○"/>
            </a:pPr>
            <a:r>
              <a:rPr lang="en" sz="2000" u="sng">
                <a:solidFill>
                  <a:schemeClr val="accent5"/>
                </a:solidFill>
                <a:hlinkClick r:id="rId4"/>
              </a:rPr>
              <a:t>adrienne@tbsigma.org</a:t>
            </a:r>
            <a:endParaRPr sz="2000"/>
          </a:p>
          <a:p>
            <a:pPr indent="-355600" lvl="0" marL="457200" rtl="0" algn="l">
              <a:spcBef>
                <a:spcPts val="0"/>
              </a:spcBef>
              <a:spcAft>
                <a:spcPts val="0"/>
              </a:spcAft>
              <a:buSzPts val="2000"/>
              <a:buChar char="●"/>
            </a:pPr>
            <a:r>
              <a:rPr lang="en" sz="2000"/>
              <a:t>National Membership Services Coordinator - Debbie Morris</a:t>
            </a:r>
            <a:endParaRPr sz="2000"/>
          </a:p>
          <a:p>
            <a:pPr indent="-355600" lvl="1" marL="914400" rtl="0" algn="l">
              <a:spcBef>
                <a:spcPts val="0"/>
              </a:spcBef>
              <a:spcAft>
                <a:spcPts val="0"/>
              </a:spcAft>
              <a:buSzPts val="2000"/>
              <a:buChar char="○"/>
            </a:pPr>
            <a:r>
              <a:rPr lang="en" sz="2000" u="sng">
                <a:solidFill>
                  <a:schemeClr val="hlink"/>
                </a:solidFill>
                <a:hlinkClick r:id="rId5"/>
              </a:rPr>
              <a:t>hqsec@kkytbs.org</a:t>
            </a:r>
            <a:endParaRPr sz="2000"/>
          </a:p>
          <a:p>
            <a:pPr indent="-355600" lvl="0" marL="457200" rtl="0" algn="l">
              <a:spcBef>
                <a:spcPts val="0"/>
              </a:spcBef>
              <a:spcAft>
                <a:spcPts val="0"/>
              </a:spcAft>
              <a:buSzPts val="2000"/>
              <a:buChar char="●"/>
            </a:pPr>
            <a:r>
              <a:rPr lang="en" sz="2000"/>
              <a:t>National Alumni, Historical, Developer Coordinator - Aaron Moore</a:t>
            </a:r>
            <a:endParaRPr sz="2000"/>
          </a:p>
          <a:p>
            <a:pPr indent="-355600" lvl="1" marL="914400" rtl="0" algn="l">
              <a:spcBef>
                <a:spcPts val="0"/>
              </a:spcBef>
              <a:spcAft>
                <a:spcPts val="0"/>
              </a:spcAft>
              <a:buSzPts val="2000"/>
              <a:buChar char="○"/>
            </a:pPr>
            <a:r>
              <a:rPr lang="en" sz="2000" u="sng">
                <a:solidFill>
                  <a:schemeClr val="hlink"/>
                </a:solidFill>
                <a:hlinkClick r:id="rId6"/>
              </a:rPr>
              <a:t>hqacc@kkytbs.org</a:t>
            </a:r>
            <a:endParaRPr sz="2000"/>
          </a:p>
          <a:p>
            <a:pPr indent="-355600" lvl="0" marL="457200" rtl="0" algn="l">
              <a:spcBef>
                <a:spcPts val="0"/>
              </a:spcBef>
              <a:spcAft>
                <a:spcPts val="0"/>
              </a:spcAft>
              <a:buSzPts val="2000"/>
              <a:buChar char="●"/>
            </a:pPr>
            <a:r>
              <a:rPr lang="en" sz="2000"/>
              <a:t>Phone Number for National Headquarters: 405-372-2333</a:t>
            </a:r>
            <a:endParaRPr sz="2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District Resources</a:t>
            </a:r>
            <a:endParaRPr sz="3600"/>
          </a:p>
        </p:txBody>
      </p:sp>
      <p:sp>
        <p:nvSpPr>
          <p:cNvPr id="185" name="Google Shape;185;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District Website</a:t>
            </a:r>
            <a:endParaRPr sz="2000"/>
          </a:p>
          <a:p>
            <a:pPr indent="-355600" lvl="1" marL="914400" rtl="0" algn="l">
              <a:spcBef>
                <a:spcPts val="0"/>
              </a:spcBef>
              <a:spcAft>
                <a:spcPts val="0"/>
              </a:spcAft>
              <a:buSzPts val="2000"/>
              <a:buChar char="○"/>
            </a:pPr>
            <a:r>
              <a:rPr lang="en" sz="2000" u="sng">
                <a:solidFill>
                  <a:schemeClr val="hlink"/>
                </a:solidFill>
                <a:hlinkClick r:id="rId3"/>
              </a:rPr>
              <a:t>http://swd.kkytbsonline.com/</a:t>
            </a:r>
            <a:endParaRPr sz="2000"/>
          </a:p>
          <a:p>
            <a:pPr indent="-355600" lvl="0" marL="457200" rtl="0" algn="l">
              <a:spcBef>
                <a:spcPts val="0"/>
              </a:spcBef>
              <a:spcAft>
                <a:spcPts val="0"/>
              </a:spcAft>
              <a:buSzPts val="2000"/>
              <a:buChar char="●"/>
            </a:pPr>
            <a:r>
              <a:rPr lang="en" sz="2000"/>
              <a:t>MEP Outline</a:t>
            </a:r>
            <a:endParaRPr sz="2000"/>
          </a:p>
          <a:p>
            <a:pPr indent="-355600" lvl="1" marL="914400" rtl="0" algn="l">
              <a:spcBef>
                <a:spcPts val="0"/>
              </a:spcBef>
              <a:spcAft>
                <a:spcPts val="0"/>
              </a:spcAft>
              <a:buSzPts val="2000"/>
              <a:buChar char="○"/>
            </a:pPr>
            <a:r>
              <a:rPr lang="en" sz="2000" u="sng">
                <a:solidFill>
                  <a:schemeClr val="hlink"/>
                </a:solidFill>
                <a:hlinkClick r:id="rId4"/>
              </a:rPr>
              <a:t>http://swd.kkytbsonline.com/wp-content/uploads/2016/01/MEP-Outline-2016.pdf</a:t>
            </a:r>
            <a:endParaRPr sz="2000"/>
          </a:p>
          <a:p>
            <a:pPr indent="-355600" lvl="0" marL="457200" rtl="0" algn="l">
              <a:spcBef>
                <a:spcPts val="0"/>
              </a:spcBef>
              <a:spcAft>
                <a:spcPts val="0"/>
              </a:spcAft>
              <a:buSzPts val="2000"/>
              <a:buChar char="●"/>
            </a:pPr>
            <a:r>
              <a:rPr lang="en" sz="2000"/>
              <a:t>MEP Components Database</a:t>
            </a:r>
            <a:endParaRPr sz="2000"/>
          </a:p>
          <a:p>
            <a:pPr indent="-355600" lvl="1" marL="914400" rtl="0" algn="l">
              <a:spcBef>
                <a:spcPts val="0"/>
              </a:spcBef>
              <a:spcAft>
                <a:spcPts val="0"/>
              </a:spcAft>
              <a:buSzPts val="2000"/>
              <a:buChar char="○"/>
            </a:pPr>
            <a:r>
              <a:rPr lang="en" sz="2000" u="sng">
                <a:solidFill>
                  <a:schemeClr val="hlink"/>
                </a:solidFill>
                <a:hlinkClick r:id="rId5"/>
              </a:rPr>
              <a:t>http://swd.kkytbsonline.com/resources/tau-beta-sigma-resources/mep-component-guides/</a:t>
            </a:r>
            <a:endParaRPr sz="2000"/>
          </a:p>
          <a:p>
            <a:pPr indent="0" lvl="0" marL="457200" rtl="0" algn="l">
              <a:spcBef>
                <a:spcPts val="1600"/>
              </a:spcBef>
              <a:spcAft>
                <a:spcPts val="1600"/>
              </a:spcAft>
              <a:buNone/>
            </a:pPr>
            <a:r>
              <a:t/>
            </a:r>
            <a:endParaRPr sz="20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District Resources (Continued) </a:t>
            </a:r>
            <a:endParaRPr sz="3600"/>
          </a:p>
        </p:txBody>
      </p:sp>
      <p:sp>
        <p:nvSpPr>
          <p:cNvPr id="191" name="Google Shape;191;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marR="0" rtl="0" algn="l">
              <a:lnSpc>
                <a:spcPct val="115000"/>
              </a:lnSpc>
              <a:spcBef>
                <a:spcPts val="0"/>
              </a:spcBef>
              <a:spcAft>
                <a:spcPts val="0"/>
              </a:spcAft>
              <a:buClr>
                <a:schemeClr val="accent3"/>
              </a:buClr>
              <a:buSzPts val="2000"/>
              <a:buFont typeface="Average"/>
              <a:buChar char="●"/>
            </a:pPr>
            <a:r>
              <a:rPr lang="en" sz="2000"/>
              <a:t>Guidance on Off Campus Membership Education Activities</a:t>
            </a:r>
            <a:endParaRPr sz="2000"/>
          </a:p>
          <a:p>
            <a:pPr indent="-355600" lvl="1" marL="914400" marR="0" rtl="0" algn="l">
              <a:lnSpc>
                <a:spcPct val="115000"/>
              </a:lnSpc>
              <a:spcBef>
                <a:spcPts val="0"/>
              </a:spcBef>
              <a:spcAft>
                <a:spcPts val="0"/>
              </a:spcAft>
              <a:buClr>
                <a:schemeClr val="accent3"/>
              </a:buClr>
              <a:buSzPts val="2000"/>
              <a:buFont typeface="Average"/>
              <a:buChar char="○"/>
            </a:pPr>
            <a:r>
              <a:rPr lang="en" sz="2000" u="sng">
                <a:solidFill>
                  <a:schemeClr val="hlink"/>
                </a:solidFill>
                <a:hlinkClick r:id="rId3"/>
              </a:rPr>
              <a:t>http://swd.kkytbsonline.com/wp-content/uploads/2016/01/Guidance-on-Off-Campus-Membership-Education-Activities.pdf</a:t>
            </a:r>
            <a:endParaRPr sz="2000"/>
          </a:p>
          <a:p>
            <a:pPr indent="-355600" lvl="0" marL="457200" marR="0" rtl="0" algn="l">
              <a:lnSpc>
                <a:spcPct val="115000"/>
              </a:lnSpc>
              <a:spcBef>
                <a:spcPts val="0"/>
              </a:spcBef>
              <a:spcAft>
                <a:spcPts val="0"/>
              </a:spcAft>
              <a:buClr>
                <a:schemeClr val="accent3"/>
              </a:buClr>
              <a:buSzPts val="2000"/>
              <a:buFont typeface="Average"/>
              <a:buChar char="●"/>
            </a:pPr>
            <a:r>
              <a:rPr lang="en" sz="2000"/>
              <a:t>Databases: Recruitment and CMEP (others are listed too) &amp; Suggest Recruitment Events and CMEP Plans (Scroll down to the bottom of the page)</a:t>
            </a:r>
            <a:endParaRPr sz="2000"/>
          </a:p>
          <a:p>
            <a:pPr indent="-355600" lvl="1" marL="914400" marR="0" rtl="0" algn="l">
              <a:lnSpc>
                <a:spcPct val="115000"/>
              </a:lnSpc>
              <a:spcBef>
                <a:spcPts val="0"/>
              </a:spcBef>
              <a:spcAft>
                <a:spcPts val="0"/>
              </a:spcAft>
              <a:buSzPts val="2000"/>
              <a:buChar char="○"/>
            </a:pPr>
            <a:r>
              <a:rPr lang="en" sz="2000" u="sng">
                <a:solidFill>
                  <a:schemeClr val="hlink"/>
                </a:solidFill>
                <a:hlinkClick r:id="rId4"/>
              </a:rPr>
              <a:t>http://swd.kkytbsonline.com/resources/tau-beta-sigma-resources/</a:t>
            </a:r>
            <a:endParaRPr sz="2000"/>
          </a:p>
          <a:p>
            <a:pPr indent="0" lvl="0" marL="0" marR="0" rtl="0" algn="l">
              <a:lnSpc>
                <a:spcPct val="115000"/>
              </a:lnSpc>
              <a:spcBef>
                <a:spcPts val="1600"/>
              </a:spcBef>
              <a:spcAft>
                <a:spcPts val="0"/>
              </a:spcAft>
              <a:buNone/>
            </a:pPr>
            <a:r>
              <a:t/>
            </a:r>
            <a:endParaRPr sz="2000"/>
          </a:p>
          <a:p>
            <a:pPr indent="0" lvl="0" marL="457200" rtl="0" algn="l">
              <a:spcBef>
                <a:spcPts val="1600"/>
              </a:spcBef>
              <a:spcAft>
                <a:spcPts val="1600"/>
              </a:spcAft>
              <a:buNone/>
            </a:pPr>
            <a:r>
              <a:t/>
            </a:r>
            <a:endParaRPr sz="20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District </a:t>
            </a:r>
            <a:r>
              <a:rPr lang="en" sz="3600"/>
              <a:t>Contact Information</a:t>
            </a:r>
            <a:endParaRPr sz="3600"/>
          </a:p>
        </p:txBody>
      </p:sp>
      <p:sp>
        <p:nvSpPr>
          <p:cNvPr id="197" name="Google Shape;197;p36"/>
          <p:cNvSpPr txBox="1"/>
          <p:nvPr>
            <p:ph idx="1" type="body"/>
          </p:nvPr>
        </p:nvSpPr>
        <p:spPr>
          <a:xfrm>
            <a:off x="311700" y="1151511"/>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Southwest District Vice President of Membership - Hannah Wilson</a:t>
            </a:r>
            <a:endParaRPr sz="2000"/>
          </a:p>
          <a:p>
            <a:pPr indent="-355600" lvl="1" marL="914400" rtl="0" algn="l">
              <a:spcBef>
                <a:spcPts val="0"/>
              </a:spcBef>
              <a:spcAft>
                <a:spcPts val="0"/>
              </a:spcAft>
              <a:buSzPts val="2000"/>
              <a:buChar char="○"/>
            </a:pPr>
            <a:r>
              <a:rPr lang="en" sz="2000" u="sng">
                <a:solidFill>
                  <a:schemeClr val="hlink"/>
                </a:solidFill>
                <a:hlinkClick r:id="rId3"/>
              </a:rPr>
              <a:t>swdvpm@tbsigma.org</a:t>
            </a:r>
            <a:endParaRPr sz="2000"/>
          </a:p>
          <a:p>
            <a:pPr indent="-355600" lvl="0" marL="457200" rtl="0" algn="l">
              <a:spcBef>
                <a:spcPts val="0"/>
              </a:spcBef>
              <a:spcAft>
                <a:spcPts val="0"/>
              </a:spcAft>
              <a:buSzPts val="2000"/>
              <a:buChar char="●"/>
            </a:pPr>
            <a:r>
              <a:rPr lang="en" sz="2000"/>
              <a:t>SWD Counselors - Kathy Webster, Ashlyn Simmons, and Katie Rixon</a:t>
            </a:r>
            <a:endParaRPr sz="2000"/>
          </a:p>
          <a:p>
            <a:pPr indent="-355600" lvl="1" marL="914400" rtl="0" algn="l">
              <a:spcBef>
                <a:spcPts val="0"/>
              </a:spcBef>
              <a:spcAft>
                <a:spcPts val="0"/>
              </a:spcAft>
              <a:buSzPts val="2000"/>
              <a:buChar char="○"/>
            </a:pPr>
            <a:r>
              <a:rPr lang="en" sz="2000" u="sng">
                <a:solidFill>
                  <a:schemeClr val="hlink"/>
                </a:solidFill>
                <a:hlinkClick r:id="rId4"/>
              </a:rPr>
              <a:t>swdcounselor@tbsigma.org</a:t>
            </a:r>
            <a:endParaRPr sz="2000"/>
          </a:p>
          <a:p>
            <a:pPr indent="0" lvl="0" marL="0" rtl="0" algn="l">
              <a:spcBef>
                <a:spcPts val="1600"/>
              </a:spcBef>
              <a:spcAft>
                <a:spcPts val="1600"/>
              </a:spcAft>
              <a:buNone/>
            </a:pPr>
            <a:r>
              <a:t/>
            </a:r>
            <a:endParaRPr sz="20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7"/>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MEPals/Professional Development</a:t>
            </a:r>
            <a:endParaRPr sz="72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3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The End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Goal Setting</a:t>
            </a:r>
            <a:endParaRPr sz="3600"/>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Start Strong! Set your goals!</a:t>
            </a:r>
            <a:endParaRPr sz="2000"/>
          </a:p>
          <a:p>
            <a:pPr indent="-355600" lvl="1" marL="914400" rtl="0" algn="l">
              <a:spcBef>
                <a:spcPts val="0"/>
              </a:spcBef>
              <a:spcAft>
                <a:spcPts val="0"/>
              </a:spcAft>
              <a:buSzPts val="2000"/>
              <a:buChar char="○"/>
            </a:pPr>
            <a:r>
              <a:rPr lang="en" sz="2000"/>
              <a:t>What is the Goal?</a:t>
            </a:r>
            <a:endParaRPr sz="2000"/>
          </a:p>
          <a:p>
            <a:pPr indent="-355600" lvl="1" marL="914400" rtl="0" algn="l">
              <a:spcBef>
                <a:spcPts val="0"/>
              </a:spcBef>
              <a:spcAft>
                <a:spcPts val="0"/>
              </a:spcAft>
              <a:buSzPts val="2000"/>
              <a:buChar char="○"/>
            </a:pPr>
            <a:r>
              <a:rPr lang="en" sz="2000"/>
              <a:t>Make sure your goals are S.M.A.R.T!</a:t>
            </a:r>
            <a:endParaRPr sz="2000"/>
          </a:p>
          <a:p>
            <a:pPr indent="-355600" lvl="2" marL="1371600" rtl="0" algn="l">
              <a:spcBef>
                <a:spcPts val="0"/>
              </a:spcBef>
              <a:spcAft>
                <a:spcPts val="0"/>
              </a:spcAft>
              <a:buSzPts val="2000"/>
              <a:buChar char="■"/>
            </a:pPr>
            <a:r>
              <a:rPr lang="en" sz="2000"/>
              <a:t>S - Specific</a:t>
            </a:r>
            <a:endParaRPr sz="2000"/>
          </a:p>
          <a:p>
            <a:pPr indent="-355600" lvl="2" marL="1371600" rtl="0" algn="l">
              <a:spcBef>
                <a:spcPts val="0"/>
              </a:spcBef>
              <a:spcAft>
                <a:spcPts val="0"/>
              </a:spcAft>
              <a:buSzPts val="2000"/>
              <a:buChar char="■"/>
            </a:pPr>
            <a:r>
              <a:rPr lang="en" sz="2000"/>
              <a:t>M - Measurable</a:t>
            </a:r>
            <a:endParaRPr sz="2000"/>
          </a:p>
          <a:p>
            <a:pPr indent="-355600" lvl="2" marL="1371600" rtl="0" algn="l">
              <a:spcBef>
                <a:spcPts val="0"/>
              </a:spcBef>
              <a:spcAft>
                <a:spcPts val="0"/>
              </a:spcAft>
              <a:buSzPts val="2000"/>
              <a:buChar char="■"/>
            </a:pPr>
            <a:r>
              <a:rPr lang="en" sz="2000"/>
              <a:t>A - Achievable</a:t>
            </a:r>
            <a:endParaRPr sz="2000"/>
          </a:p>
          <a:p>
            <a:pPr indent="-355600" lvl="2" marL="1371600" rtl="0" algn="l">
              <a:spcBef>
                <a:spcPts val="0"/>
              </a:spcBef>
              <a:spcAft>
                <a:spcPts val="0"/>
              </a:spcAft>
              <a:buSzPts val="2000"/>
              <a:buChar char="■"/>
            </a:pPr>
            <a:r>
              <a:rPr lang="en" sz="2000"/>
              <a:t>R - Relevant</a:t>
            </a:r>
            <a:endParaRPr sz="2000"/>
          </a:p>
          <a:p>
            <a:pPr indent="-355600" lvl="2" marL="1371600" rtl="0" algn="l">
              <a:spcBef>
                <a:spcPts val="0"/>
              </a:spcBef>
              <a:spcAft>
                <a:spcPts val="0"/>
              </a:spcAft>
              <a:buSzPts val="2000"/>
              <a:buChar char="■"/>
            </a:pPr>
            <a:r>
              <a:rPr lang="en" sz="2000"/>
              <a:t>T - Timely</a:t>
            </a:r>
            <a:endParaRPr sz="2000"/>
          </a:p>
          <a:p>
            <a:pPr indent="-355600" lvl="1" marL="914400" rtl="0" algn="l">
              <a:spcBef>
                <a:spcPts val="0"/>
              </a:spcBef>
              <a:spcAft>
                <a:spcPts val="0"/>
              </a:spcAft>
              <a:buSzPts val="2000"/>
              <a:buChar char="○"/>
            </a:pPr>
            <a:r>
              <a:rPr lang="en" sz="2000"/>
              <a:t>Action Steps</a:t>
            </a:r>
            <a:endParaRPr sz="2000"/>
          </a:p>
          <a:p>
            <a:pPr indent="-355600" lvl="1" marL="914400" rtl="0" algn="l">
              <a:spcBef>
                <a:spcPts val="0"/>
              </a:spcBef>
              <a:spcAft>
                <a:spcPts val="0"/>
              </a:spcAft>
              <a:buSzPts val="2000"/>
              <a:buChar char="○"/>
            </a:pPr>
            <a:r>
              <a:rPr lang="en" sz="2000"/>
              <a:t>Due Dates/Timeline</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2686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The MEP Approval Process</a:t>
            </a:r>
            <a:endParaRPr sz="3600"/>
          </a:p>
        </p:txBody>
      </p:sp>
      <p:sp>
        <p:nvSpPr>
          <p:cNvPr id="78" name="Google Shape;78;p16"/>
          <p:cNvSpPr txBox="1"/>
          <p:nvPr>
            <p:ph idx="1" type="body"/>
          </p:nvPr>
        </p:nvSpPr>
        <p:spPr>
          <a:xfrm>
            <a:off x="311700" y="1039975"/>
            <a:ext cx="8520600" cy="3416400"/>
          </a:xfrm>
          <a:prstGeom prst="rect">
            <a:avLst/>
          </a:prstGeom>
        </p:spPr>
        <p:txBody>
          <a:bodyPr anchorCtr="0" anchor="t" bIns="91425" lIns="91425" spcFirstLastPara="1" rIns="91425" wrap="square" tIns="91425">
            <a:noAutofit/>
          </a:bodyPr>
          <a:lstStyle/>
          <a:p>
            <a:pPr indent="-355600" lvl="0" marL="457200" rtl="0" algn="l">
              <a:lnSpc>
                <a:spcPct val="90000"/>
              </a:lnSpc>
              <a:spcBef>
                <a:spcPts val="0"/>
              </a:spcBef>
              <a:spcAft>
                <a:spcPts val="0"/>
              </a:spcAft>
              <a:buSzPts val="2000"/>
              <a:buChar char="●"/>
            </a:pPr>
            <a:r>
              <a:rPr lang="en" sz="2000"/>
              <a:t>Just 3 easy steps!</a:t>
            </a:r>
            <a:endParaRPr sz="2000"/>
          </a:p>
          <a:p>
            <a:pPr indent="-355600" lvl="0" marL="457200" rtl="0" algn="l">
              <a:lnSpc>
                <a:spcPct val="90000"/>
              </a:lnSpc>
              <a:spcBef>
                <a:spcPts val="0"/>
              </a:spcBef>
              <a:spcAft>
                <a:spcPts val="0"/>
              </a:spcAft>
              <a:buSzPts val="2000"/>
              <a:buChar char="●"/>
            </a:pPr>
            <a:r>
              <a:rPr lang="en" sz="2000"/>
              <a:t>Initial Review:</a:t>
            </a:r>
            <a:endParaRPr sz="2000"/>
          </a:p>
          <a:p>
            <a:pPr indent="-355600" lvl="1" marL="914400" rtl="0" algn="l">
              <a:lnSpc>
                <a:spcPct val="90000"/>
              </a:lnSpc>
              <a:spcBef>
                <a:spcPts val="0"/>
              </a:spcBef>
              <a:spcAft>
                <a:spcPts val="0"/>
              </a:spcAft>
              <a:buSzPts val="2000"/>
              <a:buChar char="○"/>
            </a:pPr>
            <a:r>
              <a:rPr lang="en" sz="2000"/>
              <a:t>Chapter VPMs will send their MEP to </a:t>
            </a:r>
            <a:r>
              <a:rPr lang="en" sz="2000" u="sng">
                <a:hlinkClick r:id="rId3"/>
              </a:rPr>
              <a:t>swdvpm@tbsigma.org</a:t>
            </a:r>
            <a:endParaRPr sz="2000"/>
          </a:p>
          <a:p>
            <a:pPr indent="-355600" lvl="1" marL="914400" rtl="0" algn="l">
              <a:lnSpc>
                <a:spcPct val="90000"/>
              </a:lnSpc>
              <a:spcBef>
                <a:spcPts val="0"/>
              </a:spcBef>
              <a:spcAft>
                <a:spcPts val="0"/>
              </a:spcAft>
              <a:buSzPts val="2000"/>
              <a:buChar char="○"/>
            </a:pPr>
            <a:r>
              <a:rPr lang="en" sz="2000"/>
              <a:t>I am ONLY looking at the correct order and that everything from the National Outline is there</a:t>
            </a:r>
            <a:endParaRPr sz="2000"/>
          </a:p>
          <a:p>
            <a:pPr indent="-355600" lvl="0" marL="457200" rtl="0" algn="l">
              <a:lnSpc>
                <a:spcPct val="90000"/>
              </a:lnSpc>
              <a:spcBef>
                <a:spcPts val="0"/>
              </a:spcBef>
              <a:spcAft>
                <a:spcPts val="0"/>
              </a:spcAft>
              <a:buSzPts val="2000"/>
              <a:buChar char="●"/>
            </a:pPr>
            <a:r>
              <a:rPr lang="en" sz="2000"/>
              <a:t>Counselor Review:</a:t>
            </a:r>
            <a:endParaRPr sz="2000"/>
          </a:p>
          <a:p>
            <a:pPr indent="-355600" lvl="1" marL="914400" rtl="0" algn="l">
              <a:lnSpc>
                <a:spcPct val="90000"/>
              </a:lnSpc>
              <a:spcBef>
                <a:spcPts val="0"/>
              </a:spcBef>
              <a:spcAft>
                <a:spcPts val="0"/>
              </a:spcAft>
              <a:buSzPts val="2000"/>
              <a:buChar char="○"/>
            </a:pPr>
            <a:r>
              <a:rPr lang="en" sz="2000"/>
              <a:t>Either Kathy, Ashlyn, or Katie will review the MEP</a:t>
            </a:r>
            <a:endParaRPr sz="2000"/>
          </a:p>
          <a:p>
            <a:pPr indent="-355600" lvl="1" marL="914400" rtl="0" algn="l">
              <a:lnSpc>
                <a:spcPct val="90000"/>
              </a:lnSpc>
              <a:spcBef>
                <a:spcPts val="0"/>
              </a:spcBef>
              <a:spcAft>
                <a:spcPts val="0"/>
              </a:spcAft>
              <a:buSzPts val="2000"/>
              <a:buChar char="○"/>
            </a:pPr>
            <a:r>
              <a:rPr lang="en" sz="2000"/>
              <a:t>If you would like an update, you can email them at </a:t>
            </a:r>
            <a:r>
              <a:rPr lang="en" sz="2000" u="sng">
                <a:hlinkClick r:id="rId4"/>
              </a:rPr>
              <a:t>swdcounselor@tbsigma.org</a:t>
            </a:r>
            <a:endParaRPr sz="2000"/>
          </a:p>
          <a:p>
            <a:pPr indent="0" lvl="0" marL="457200" marR="0" rtl="0" algn="l">
              <a:lnSpc>
                <a:spcPct val="90000"/>
              </a:lnSpc>
              <a:spcBef>
                <a:spcPts val="933"/>
              </a:spcBef>
              <a:spcAft>
                <a:spcPts val="0"/>
              </a:spcAft>
              <a:buNone/>
            </a:pPr>
            <a:r>
              <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The MEP Approval Process (Continued)</a:t>
            </a:r>
            <a:endParaRPr sz="3600"/>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lnSpc>
                <a:spcPct val="90000"/>
              </a:lnSpc>
              <a:spcBef>
                <a:spcPts val="933"/>
              </a:spcBef>
              <a:spcAft>
                <a:spcPts val="0"/>
              </a:spcAft>
              <a:buSzPts val="2000"/>
              <a:buChar char="●"/>
            </a:pPr>
            <a:r>
              <a:rPr lang="en" sz="2000"/>
              <a:t>Approved!</a:t>
            </a:r>
            <a:endParaRPr sz="2000"/>
          </a:p>
          <a:p>
            <a:pPr indent="-355600" lvl="1" marL="914400" rtl="0" algn="l">
              <a:lnSpc>
                <a:spcPct val="90000"/>
              </a:lnSpc>
              <a:spcBef>
                <a:spcPts val="0"/>
              </a:spcBef>
              <a:spcAft>
                <a:spcPts val="0"/>
              </a:spcAft>
              <a:buSzPts val="2000"/>
              <a:buChar char="○"/>
            </a:pPr>
            <a:r>
              <a:rPr lang="en" sz="2000"/>
              <a:t>YAY!</a:t>
            </a:r>
            <a:endParaRPr sz="2000"/>
          </a:p>
          <a:p>
            <a:pPr indent="-355600" lvl="0" marL="457200" rtl="0" algn="l">
              <a:lnSpc>
                <a:spcPct val="90000"/>
              </a:lnSpc>
              <a:spcBef>
                <a:spcPts val="0"/>
              </a:spcBef>
              <a:spcAft>
                <a:spcPts val="0"/>
              </a:spcAft>
              <a:buSzPts val="2000"/>
              <a:buChar char="●"/>
            </a:pPr>
            <a:r>
              <a:rPr lang="en" sz="2000"/>
              <a:t>MEP due date: September 1</a:t>
            </a:r>
            <a:r>
              <a:rPr baseline="30000" lang="en" sz="2000"/>
              <a:t>st</a:t>
            </a:r>
            <a:endParaRPr sz="2000"/>
          </a:p>
          <a:p>
            <a:pPr indent="-355600" lvl="1" marL="914400" rtl="0" algn="l">
              <a:lnSpc>
                <a:spcPct val="90000"/>
              </a:lnSpc>
              <a:spcBef>
                <a:spcPts val="0"/>
              </a:spcBef>
              <a:spcAft>
                <a:spcPts val="0"/>
              </a:spcAft>
              <a:buSzPts val="2000"/>
              <a:buChar char="○"/>
            </a:pPr>
            <a:r>
              <a:rPr lang="en" sz="2000"/>
              <a:t>If you do not send me an MEP by 9/1. . .</a:t>
            </a:r>
            <a:endParaRPr sz="2000"/>
          </a:p>
          <a:p>
            <a:pPr indent="-355600" lvl="1" marL="914400" rtl="0" algn="l">
              <a:lnSpc>
                <a:spcPct val="90000"/>
              </a:lnSpc>
              <a:spcBef>
                <a:spcPts val="0"/>
              </a:spcBef>
              <a:spcAft>
                <a:spcPts val="0"/>
              </a:spcAft>
              <a:buSzPts val="2000"/>
              <a:buChar char="○"/>
            </a:pPr>
            <a:r>
              <a:rPr lang="en" sz="2000"/>
              <a:t>You MUST have an approved MEP in order to start any recruitment events or have a membership class</a:t>
            </a:r>
            <a:endParaRPr sz="2000"/>
          </a:p>
          <a:p>
            <a:pPr indent="0" lvl="0" marL="0" rtl="0" algn="l">
              <a:lnSpc>
                <a:spcPct val="90000"/>
              </a:lnSpc>
              <a:spcBef>
                <a:spcPts val="896"/>
              </a:spcBef>
              <a:spcAft>
                <a:spcPts val="0"/>
              </a:spcAft>
              <a:buNone/>
            </a:pPr>
            <a:r>
              <a:t/>
            </a:r>
            <a:endParaRPr sz="2000"/>
          </a:p>
          <a:p>
            <a:pPr indent="0" lvl="0" marL="0" rtl="0" algn="l">
              <a:lnSpc>
                <a:spcPct val="90000"/>
              </a:lnSpc>
              <a:spcBef>
                <a:spcPts val="896"/>
              </a:spcBef>
              <a:spcAft>
                <a:spcPts val="0"/>
              </a:spcAft>
              <a:buNone/>
            </a:pPr>
            <a:r>
              <a:t/>
            </a:r>
            <a:endParaRPr b="1"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The MEP</a:t>
            </a:r>
            <a:endParaRPr sz="3600"/>
          </a:p>
        </p:txBody>
      </p:sp>
      <p:sp>
        <p:nvSpPr>
          <p:cNvPr id="90" name="Google Shape;90;p18"/>
          <p:cNvSpPr txBox="1"/>
          <p:nvPr>
            <p:ph idx="1" type="body"/>
          </p:nvPr>
        </p:nvSpPr>
        <p:spPr>
          <a:xfrm>
            <a:off x="311700" y="1233900"/>
            <a:ext cx="82788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Cover Page</a:t>
            </a:r>
            <a:endParaRPr sz="2000"/>
          </a:p>
          <a:p>
            <a:pPr indent="-355600" lvl="0" marL="457200" rtl="0" algn="l">
              <a:spcBef>
                <a:spcPts val="0"/>
              </a:spcBef>
              <a:spcAft>
                <a:spcPts val="0"/>
              </a:spcAft>
              <a:buSzPts val="2000"/>
              <a:buChar char="●"/>
            </a:pPr>
            <a:r>
              <a:rPr lang="en" sz="2000"/>
              <a:t>Table of Contents</a:t>
            </a:r>
            <a:endParaRPr sz="2000"/>
          </a:p>
          <a:p>
            <a:pPr indent="-355600" lvl="0" marL="457200" rtl="0" algn="l">
              <a:spcBef>
                <a:spcPts val="0"/>
              </a:spcBef>
              <a:spcAft>
                <a:spcPts val="0"/>
              </a:spcAft>
              <a:buSzPts val="2000"/>
              <a:buChar char="●"/>
            </a:pPr>
            <a:r>
              <a:rPr lang="en" sz="2000"/>
              <a:t>General Information</a:t>
            </a:r>
            <a:endParaRPr sz="2000"/>
          </a:p>
          <a:p>
            <a:pPr indent="-355600" lvl="0" marL="457200" rtl="0" algn="l">
              <a:spcBef>
                <a:spcPts val="0"/>
              </a:spcBef>
              <a:spcAft>
                <a:spcPts val="0"/>
              </a:spcAft>
              <a:buSzPts val="2000"/>
              <a:buChar char="●"/>
            </a:pPr>
            <a:r>
              <a:rPr lang="en" sz="2000"/>
              <a:t>National Policies</a:t>
            </a:r>
            <a:endParaRPr sz="2000"/>
          </a:p>
          <a:p>
            <a:pPr indent="-355600" lvl="0" marL="457200" rtl="0" algn="l">
              <a:spcBef>
                <a:spcPts val="0"/>
              </a:spcBef>
              <a:spcAft>
                <a:spcPts val="0"/>
              </a:spcAft>
              <a:buSzPts val="2000"/>
              <a:buChar char="●"/>
            </a:pPr>
            <a:r>
              <a:rPr lang="en" sz="2000"/>
              <a:t>General Recruitment Ideals</a:t>
            </a:r>
            <a:endParaRPr sz="2000"/>
          </a:p>
          <a:p>
            <a:pPr indent="-355600" lvl="0" marL="457200" rtl="0" algn="l">
              <a:spcBef>
                <a:spcPts val="0"/>
              </a:spcBef>
              <a:spcAft>
                <a:spcPts val="0"/>
              </a:spcAft>
              <a:buSzPts val="2000"/>
              <a:buChar char="●"/>
            </a:pPr>
            <a:r>
              <a:rPr lang="en" sz="2000"/>
              <a:t>Rush/Recruitment Process</a:t>
            </a:r>
            <a:endParaRPr sz="2000"/>
          </a:p>
          <a:p>
            <a:pPr indent="-355600" lvl="0" marL="457200" rtl="0" algn="l">
              <a:spcBef>
                <a:spcPts val="0"/>
              </a:spcBef>
              <a:spcAft>
                <a:spcPts val="0"/>
              </a:spcAft>
              <a:buSzPts val="2000"/>
              <a:buChar char="●"/>
            </a:pPr>
            <a:r>
              <a:rPr lang="en" sz="2000"/>
              <a:t>Bid Process</a:t>
            </a:r>
            <a:endParaRPr sz="2000"/>
          </a:p>
          <a:p>
            <a:pPr indent="-355600" lvl="0" marL="457200" rtl="0" algn="l">
              <a:spcBef>
                <a:spcPts val="0"/>
              </a:spcBef>
              <a:spcAft>
                <a:spcPts val="0"/>
              </a:spcAft>
              <a:buSzPts val="2000"/>
              <a:buChar char="●"/>
            </a:pPr>
            <a:r>
              <a:rPr lang="en" sz="2000"/>
              <a:t>Early Termination of Candidacy</a:t>
            </a:r>
            <a:endParaRPr sz="2000"/>
          </a:p>
          <a:p>
            <a:pPr indent="0" lvl="0" marL="457200" rtl="0" algn="l">
              <a:spcBef>
                <a:spcPts val="1600"/>
              </a:spcBef>
              <a:spcAft>
                <a:spcPts val="1600"/>
              </a:spcAft>
              <a:buNone/>
            </a:pPr>
            <a:r>
              <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The MEP (Continued)</a:t>
            </a:r>
            <a:endParaRPr sz="3600"/>
          </a:p>
        </p:txBody>
      </p:sp>
      <p:sp>
        <p:nvSpPr>
          <p:cNvPr id="96" name="Google Shape;96;p19"/>
          <p:cNvSpPr txBox="1"/>
          <p:nvPr>
            <p:ph idx="1" type="body"/>
          </p:nvPr>
        </p:nvSpPr>
        <p:spPr>
          <a:xfrm>
            <a:off x="311700" y="1228675"/>
            <a:ext cx="6609600" cy="34164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Roles in MEP</a:t>
            </a:r>
            <a:endParaRPr sz="2000"/>
          </a:p>
          <a:p>
            <a:pPr indent="-355600" lvl="0" marL="457200" rtl="0" algn="l">
              <a:spcBef>
                <a:spcPts val="0"/>
              </a:spcBef>
              <a:spcAft>
                <a:spcPts val="0"/>
              </a:spcAft>
              <a:buSzPts val="2000"/>
              <a:buChar char="●"/>
            </a:pPr>
            <a:r>
              <a:rPr lang="en" sz="2000"/>
              <a:t>Candidate Requirements</a:t>
            </a:r>
            <a:endParaRPr sz="2000"/>
          </a:p>
          <a:p>
            <a:pPr indent="-355600" lvl="0" marL="457200" rtl="0" algn="l">
              <a:spcBef>
                <a:spcPts val="0"/>
              </a:spcBef>
              <a:spcAft>
                <a:spcPts val="0"/>
              </a:spcAft>
              <a:buSzPts val="2000"/>
              <a:buChar char="●"/>
            </a:pPr>
            <a:r>
              <a:rPr lang="en" sz="2000"/>
              <a:t>Attire and Pin </a:t>
            </a:r>
            <a:r>
              <a:rPr lang="en" sz="2000"/>
              <a:t>Etiquette</a:t>
            </a:r>
            <a:endParaRPr sz="2000"/>
          </a:p>
          <a:p>
            <a:pPr indent="-355600" lvl="0" marL="457200" rtl="0" algn="l">
              <a:spcBef>
                <a:spcPts val="0"/>
              </a:spcBef>
              <a:spcAft>
                <a:spcPts val="0"/>
              </a:spcAft>
              <a:buSzPts val="2000"/>
              <a:buChar char="●"/>
            </a:pPr>
            <a:r>
              <a:rPr lang="en" sz="2000"/>
              <a:t>Membership Candidate Meetings</a:t>
            </a:r>
            <a:endParaRPr sz="2000"/>
          </a:p>
          <a:p>
            <a:pPr indent="-355600" lvl="0" marL="457200" rtl="0" algn="l">
              <a:spcBef>
                <a:spcPts val="0"/>
              </a:spcBef>
              <a:spcAft>
                <a:spcPts val="0"/>
              </a:spcAft>
              <a:buSzPts val="2000"/>
              <a:buChar char="●"/>
            </a:pPr>
            <a:r>
              <a:rPr lang="en" sz="2000"/>
              <a:t>Big/Lil Policies</a:t>
            </a:r>
            <a:endParaRPr sz="2000"/>
          </a:p>
          <a:p>
            <a:pPr indent="-355600" lvl="0" marL="457200" rtl="0" algn="l">
              <a:spcBef>
                <a:spcPts val="0"/>
              </a:spcBef>
              <a:spcAft>
                <a:spcPts val="0"/>
              </a:spcAft>
              <a:buSzPts val="2000"/>
              <a:buChar char="●"/>
            </a:pPr>
            <a:r>
              <a:rPr lang="en" sz="2000"/>
              <a:t>Scheduled Sisterhood Events</a:t>
            </a:r>
            <a:endParaRPr sz="2000"/>
          </a:p>
          <a:p>
            <a:pPr indent="-355600" lvl="0" marL="457200" rtl="0" algn="l">
              <a:spcBef>
                <a:spcPts val="0"/>
              </a:spcBef>
              <a:spcAft>
                <a:spcPts val="0"/>
              </a:spcAft>
              <a:buSzPts val="2000"/>
              <a:buChar char="●"/>
            </a:pPr>
            <a:r>
              <a:rPr lang="en" sz="2000"/>
              <a:t>Campus Resources</a:t>
            </a:r>
            <a:endParaRPr sz="2000"/>
          </a:p>
          <a:p>
            <a:pPr indent="-355600" lvl="0" marL="457200" rtl="0" algn="l">
              <a:spcBef>
                <a:spcPts val="0"/>
              </a:spcBef>
              <a:spcAft>
                <a:spcPts val="0"/>
              </a:spcAft>
              <a:buSzPts val="2000"/>
              <a:buChar char="●"/>
            </a:pPr>
            <a:r>
              <a:rPr lang="en" sz="2000"/>
              <a:t>Calendar of All Events</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How is the MEP different?</a:t>
            </a:r>
            <a:endParaRPr/>
          </a:p>
        </p:txBody>
      </p:sp>
      <p:sp>
        <p:nvSpPr>
          <p:cNvPr id="102" name="Google Shape;102;p20"/>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So what can I be working on now?</a:t>
            </a:r>
            <a:endParaRPr/>
          </a:p>
        </p:txBody>
      </p:sp>
      <p:sp>
        <p:nvSpPr>
          <p:cNvPr id="103" name="Google Shape;103;p20"/>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Char char="●"/>
            </a:pPr>
            <a:r>
              <a:rPr lang="en"/>
              <a:t>Recruitment Events</a:t>
            </a:r>
            <a:endParaRPr/>
          </a:p>
          <a:p>
            <a:pPr indent="-317500" lvl="1" marL="914400" rtl="0" algn="l">
              <a:spcBef>
                <a:spcPts val="0"/>
              </a:spcBef>
              <a:spcAft>
                <a:spcPts val="0"/>
              </a:spcAft>
              <a:buSzPts val="1400"/>
              <a:buChar char="○"/>
            </a:pPr>
            <a:r>
              <a:rPr lang="en"/>
              <a:t>Each event must include a date, time, location, and detailed description of all activities.</a:t>
            </a:r>
            <a:endParaRPr/>
          </a:p>
          <a:p>
            <a:pPr indent="-342900" lvl="0" marL="457200" rtl="0" algn="l">
              <a:spcBef>
                <a:spcPts val="0"/>
              </a:spcBef>
              <a:spcAft>
                <a:spcPts val="0"/>
              </a:spcAft>
              <a:buSzPts val="1800"/>
              <a:buChar char="●"/>
            </a:pPr>
            <a:r>
              <a:rPr lang="en"/>
              <a:t>Education Period Events</a:t>
            </a:r>
            <a:endParaRPr/>
          </a:p>
          <a:p>
            <a:pPr indent="-317500" lvl="1" marL="914400" rtl="0" algn="l">
              <a:spcBef>
                <a:spcPts val="0"/>
              </a:spcBef>
              <a:spcAft>
                <a:spcPts val="0"/>
              </a:spcAft>
              <a:buSzPts val="1400"/>
              <a:buChar char="○"/>
            </a:pPr>
            <a:r>
              <a:rPr lang="en"/>
              <a:t>Each event must include a date, time, location, and detailed description of all activities.</a:t>
            </a:r>
            <a:endParaRPr/>
          </a:p>
          <a:p>
            <a:pPr indent="-342900" lvl="0" marL="457200" rtl="0" algn="l">
              <a:spcBef>
                <a:spcPts val="0"/>
              </a:spcBef>
              <a:spcAft>
                <a:spcPts val="0"/>
              </a:spcAft>
              <a:buSzPts val="1800"/>
              <a:buChar char="●"/>
            </a:pPr>
            <a:r>
              <a:rPr lang="en"/>
              <a:t>Calendar of Events</a:t>
            </a:r>
            <a:endParaRPr/>
          </a:p>
          <a:p>
            <a:pPr indent="-317500" lvl="1" marL="914400" rtl="0" algn="l">
              <a:spcBef>
                <a:spcPts val="0"/>
              </a:spcBef>
              <a:spcAft>
                <a:spcPts val="0"/>
              </a:spcAft>
              <a:buSzPts val="1400"/>
              <a:buChar char="○"/>
            </a:pPr>
            <a:r>
              <a:rPr lang="en"/>
              <a:t>Fall and Spring Semester</a:t>
            </a:r>
            <a:endParaRPr/>
          </a:p>
          <a:p>
            <a:pPr indent="0" lvl="0" marL="914400" marR="0" rtl="0" algn="l">
              <a:lnSpc>
                <a:spcPct val="115000"/>
              </a:lnSpc>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490250" y="526350"/>
            <a:ext cx="82227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What questions do you have about the different MEP sections?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