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7" r:id="rId3"/>
    <p:sldId id="259" r:id="rId4"/>
    <p:sldId id="265" r:id="rId5"/>
    <p:sldId id="258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FCE1-03F9-4E84-B618-B0128813C886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7E28-A003-4B2F-A4B5-375D6CD50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FCE1-03F9-4E84-B618-B0128813C886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7E28-A003-4B2F-A4B5-375D6CD50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FCE1-03F9-4E84-B618-B0128813C886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7E28-A003-4B2F-A4B5-375D6CD50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FCE1-03F9-4E84-B618-B0128813C886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7E28-A003-4B2F-A4B5-375D6CD50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FCE1-03F9-4E84-B618-B0128813C886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7E28-A003-4B2F-A4B5-375D6CD50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FCE1-03F9-4E84-B618-B0128813C886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7E28-A003-4B2F-A4B5-375D6CD50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FCE1-03F9-4E84-B618-B0128813C886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7E28-A003-4B2F-A4B5-375D6CD50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FCE1-03F9-4E84-B618-B0128813C886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7E28-A003-4B2F-A4B5-375D6CD50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FCE1-03F9-4E84-B618-B0128813C886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7E28-A003-4B2F-A4B5-375D6CD50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FCE1-03F9-4E84-B618-B0128813C886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7E28-A003-4B2F-A4B5-375D6CD50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FCE1-03F9-4E84-B618-B0128813C886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017E28-A003-4B2F-A4B5-375D6CD509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C5FCE1-03F9-4E84-B618-B0128813C886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017E28-A003-4B2F-A4B5-375D6CD509E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Parliamentary Procedure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Meeting </a:t>
            </a:r>
            <a:r>
              <a:rPr lang="en-US" dirty="0" smtClean="0"/>
              <a:t>Protocol</a:t>
            </a:r>
          </a:p>
          <a:p>
            <a:r>
              <a:rPr lang="en-US" dirty="0" smtClean="0"/>
              <a:t>Submitted by:</a:t>
            </a:r>
          </a:p>
          <a:p>
            <a:r>
              <a:rPr lang="en-US" dirty="0" smtClean="0"/>
              <a:t>The Alpha Omicron Chapter of Tau Beta Sigma</a:t>
            </a:r>
          </a:p>
          <a:p>
            <a:r>
              <a:rPr lang="en-US" dirty="0" smtClean="0"/>
              <a:t>Spring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Suspending the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voting members wish to do something that violates the regular rules of the assembly, it can pass a motion to Suspend the Rules.</a:t>
            </a:r>
          </a:p>
          <a:p>
            <a:r>
              <a:rPr lang="en-US" dirty="0" smtClean="0"/>
              <a:t>This motion pertains to regular  Rules of Order (requires a 2/3</a:t>
            </a:r>
            <a:r>
              <a:rPr lang="en-US" baseline="30000" dirty="0" smtClean="0"/>
              <a:t>rd</a:t>
            </a:r>
            <a:r>
              <a:rPr lang="en-US" dirty="0" smtClean="0"/>
              <a:t>  vote) and standing rules (requires a majority vote). You CANNOT suspend Bylaws or the Constitution unless your bylaws/ constitution has made provisions to allow for rule suspension</a:t>
            </a:r>
          </a:p>
          <a:p>
            <a:r>
              <a:rPr lang="en-US" dirty="0" smtClean="0"/>
              <a:t>“I move that we suspend the rule that prohibits us from [….]”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be in </a:t>
            </a:r>
            <a:r>
              <a:rPr lang="en-US" i="1" dirty="0" smtClean="0"/>
              <a:t>good standing</a:t>
            </a:r>
            <a:r>
              <a:rPr lang="en-US" dirty="0"/>
              <a:t> </a:t>
            </a:r>
            <a:r>
              <a:rPr lang="en-US" dirty="0" smtClean="0"/>
              <a:t>including</a:t>
            </a:r>
          </a:p>
          <a:p>
            <a:pPr lvl="1"/>
            <a:r>
              <a:rPr lang="en-US" dirty="0" smtClean="0"/>
              <a:t>Paid dues</a:t>
            </a:r>
          </a:p>
          <a:p>
            <a:pPr lvl="1"/>
            <a:r>
              <a:rPr lang="en-US" dirty="0" smtClean="0"/>
              <a:t>Maximum of 3 excused absences</a:t>
            </a:r>
          </a:p>
          <a:p>
            <a:pPr lvl="1"/>
            <a:r>
              <a:rPr lang="en-US" dirty="0" smtClean="0"/>
              <a:t>Paid fines </a:t>
            </a:r>
          </a:p>
          <a:p>
            <a:pPr lvl="1"/>
            <a:r>
              <a:rPr lang="en-US" dirty="0" smtClean="0"/>
              <a:t>G.P.A. of at least a 2.5</a:t>
            </a:r>
          </a:p>
          <a:p>
            <a:pPr lvl="1"/>
            <a:r>
              <a:rPr lang="en-US" dirty="0" smtClean="0"/>
              <a:t>Active band participation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Meeting Etiquette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Attendance/ </a:t>
            </a:r>
            <a:r>
              <a:rPr lang="en-US" dirty="0" err="1" smtClean="0"/>
              <a:t>Tardies</a:t>
            </a:r>
            <a:endParaRPr lang="en-US" dirty="0" smtClean="0"/>
          </a:p>
          <a:p>
            <a:pPr lvl="1"/>
            <a:r>
              <a:rPr lang="en-US" dirty="0" smtClean="0"/>
              <a:t>Max. 3 excused absences</a:t>
            </a:r>
          </a:p>
          <a:p>
            <a:pPr lvl="1"/>
            <a:r>
              <a:rPr lang="en-US" dirty="0" smtClean="0"/>
              <a:t>Max. 3 </a:t>
            </a:r>
            <a:r>
              <a:rPr lang="en-US" dirty="0" err="1" smtClean="0"/>
              <a:t>tardies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NO FOUL LANGUAGE OR GESTURES</a:t>
            </a:r>
          </a:p>
          <a:p>
            <a:endParaRPr lang="en-US" dirty="0" smtClean="0"/>
          </a:p>
          <a:p>
            <a:r>
              <a:rPr lang="en-US" dirty="0" smtClean="0"/>
              <a:t>Keep in mind that the point of discussing a motion is not to hurt feelings/ get angry at each other.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Please do not interrupt other speakers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Members who wish to speak MUST  be recognized by the chair BEFORE doing so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Meetings are for business purposes, not social hour</a:t>
            </a:r>
          </a:p>
          <a:p>
            <a:endParaRPr lang="en-US" dirty="0" smtClean="0"/>
          </a:p>
          <a:p>
            <a:r>
              <a:rPr lang="en-US" dirty="0" smtClean="0"/>
              <a:t>Unfinished business MUST be handled before new business can be presented.</a:t>
            </a:r>
          </a:p>
          <a:p>
            <a:endParaRPr lang="en-US" dirty="0" smtClean="0"/>
          </a:p>
          <a:p>
            <a:r>
              <a:rPr lang="en-US" dirty="0" smtClean="0"/>
              <a:t>If  unfinished business is NOT taken  up again at the next meeting, the issue dies.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Chair – the presiding office ( usually the president, but in the presidents absence, the vice president may take his/her place)</a:t>
            </a:r>
          </a:p>
          <a:p>
            <a:endParaRPr lang="en-US" dirty="0" smtClean="0"/>
          </a:p>
          <a:p>
            <a:r>
              <a:rPr lang="en-US" dirty="0" smtClean="0"/>
              <a:t>The Question- a proposal to take action</a:t>
            </a:r>
          </a:p>
          <a:p>
            <a:endParaRPr lang="en-US" dirty="0" smtClean="0"/>
          </a:p>
          <a:p>
            <a:r>
              <a:rPr lang="en-US" dirty="0" smtClean="0"/>
              <a:t>Quorum- the number of voting members that must be present for the transaction of business</a:t>
            </a:r>
          </a:p>
          <a:p>
            <a:endParaRPr lang="en-US" dirty="0" smtClean="0"/>
          </a:p>
          <a:p>
            <a:r>
              <a:rPr lang="en-US" dirty="0" smtClean="0"/>
              <a:t>Abstain- to refrain from voting usually because of a conflict of interest (not because you don’t feel like voting)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Main Motion – introduce subjects to the assembly for consideration “I move that we…..”</a:t>
            </a:r>
          </a:p>
          <a:p>
            <a:pPr marL="514350" indent="-514350">
              <a:buAutoNum type="arabicPeriod"/>
            </a:pPr>
            <a:r>
              <a:rPr lang="en-US" dirty="0" smtClean="0"/>
              <a:t>Subsidiary Motion- change or affect how the main motion is handled. Must be voted on before the main motion. For example, an amendment to a main motion.</a:t>
            </a:r>
          </a:p>
          <a:p>
            <a:pPr marL="514350" indent="-514350">
              <a:buAutoNum type="arabicPeriod"/>
            </a:pPr>
            <a:r>
              <a:rPr lang="en-US" dirty="0" smtClean="0"/>
              <a:t>Privileged Motions- usually more urgent; typically about special or important matters not related to pending business. i.e. “I move we adjourn”</a:t>
            </a:r>
          </a:p>
          <a:p>
            <a:pPr marL="514350" indent="-514350">
              <a:buAutoNum type="arabicPeriod"/>
            </a:pPr>
            <a:r>
              <a:rPr lang="en-US" dirty="0" smtClean="0"/>
              <a:t>Incidental Motions- questions of procedure that arise out of other motions. Must be considered BEFORE the motion in question. For Example, a motion to suspend the rules is an incidental motion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Steps to a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400" dirty="0" smtClean="0"/>
              <a:t>Rise, wait for recognition from the chair, and make the motion.</a:t>
            </a:r>
          </a:p>
          <a:p>
            <a:pPr marL="880110" lvl="1" indent="-514350">
              <a:buFont typeface="Arial" pitchFamily="34" charset="0"/>
              <a:buChar char="•"/>
            </a:pPr>
            <a:r>
              <a:rPr lang="en-US" sz="1800" dirty="0" smtClean="0"/>
              <a:t>Motions should be stated using the phrase “ I MOVE THAT…”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Another member seconds the motion </a:t>
            </a:r>
          </a:p>
          <a:p>
            <a:pPr marL="880110" lvl="1" indent="-514350">
              <a:buNone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The  chair restates  the motion to the assembly</a:t>
            </a:r>
          </a:p>
          <a:p>
            <a:pPr marL="880110" lvl="1" indent="-514350">
              <a:buFont typeface="Arial" pitchFamily="34" charset="0"/>
              <a:buChar char="•"/>
            </a:pPr>
            <a:r>
              <a:rPr lang="en-US" sz="1800" dirty="0" smtClean="0"/>
              <a:t>The chair will state “ It has been moved and seconded that we […… ]This motion is now open for discussion”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Members discuss the motion, and make amendments if necessary.</a:t>
            </a:r>
          </a:p>
          <a:p>
            <a:pPr marL="880110" lvl="1" indent="-514350">
              <a:buFont typeface="Arial" pitchFamily="34" charset="0"/>
              <a:buChar char="•"/>
            </a:pPr>
            <a:r>
              <a:rPr lang="en-US" sz="1800" dirty="0" smtClean="0"/>
              <a:t>This is NOT an opportunity  to  get out of control and argue. </a:t>
            </a:r>
          </a:p>
          <a:p>
            <a:pPr marL="880110" lvl="1" indent="-514350">
              <a:buFont typeface="Arial" pitchFamily="34" charset="0"/>
              <a:buChar char="•"/>
            </a:pPr>
            <a:endParaRPr lang="en-US" sz="1800" dirty="0" smtClean="0"/>
          </a:p>
          <a:p>
            <a:pPr marL="880110" lvl="1" indent="-514350"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Steps (cont’d)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2400" dirty="0" smtClean="0"/>
              <a:t>The Chair calls for the vote. </a:t>
            </a:r>
          </a:p>
          <a:p>
            <a:pPr marL="880110" lvl="1" indent="-514350">
              <a:buFont typeface="Arial" pitchFamily="34" charset="0"/>
              <a:buChar char="•"/>
            </a:pPr>
            <a:r>
              <a:rPr lang="en-US" sz="1800" dirty="0" smtClean="0"/>
              <a:t>The chair MUST state what kind of vote is being taken ( raise your hand; say aye; stand; etc;)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400" dirty="0" smtClean="0"/>
              <a:t>The chair announces result followed by one tap of the gavel, and moves on to the next item of business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Modify a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Usually must be done AFTER the motion has been seconded, but BEFORE the question is called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Any modification made after the motion has been passed requires unanimous consent</a:t>
            </a:r>
          </a:p>
          <a:p>
            <a:endParaRPr lang="en-US" dirty="0" smtClean="0"/>
          </a:p>
          <a:p>
            <a:r>
              <a:rPr lang="en-US" dirty="0" smtClean="0"/>
              <a:t>To amend a motion you must either:  </a:t>
            </a:r>
          </a:p>
          <a:p>
            <a:pPr lvl="1">
              <a:buNone/>
            </a:pPr>
            <a:r>
              <a:rPr lang="en-US" dirty="0" smtClean="0"/>
              <a:t>	a) insert words</a:t>
            </a:r>
          </a:p>
          <a:p>
            <a:pPr lvl="1">
              <a:buNone/>
            </a:pPr>
            <a:r>
              <a:rPr lang="en-US" dirty="0" smtClean="0"/>
              <a:t>	b)striking out words (not deleting)</a:t>
            </a:r>
          </a:p>
          <a:p>
            <a:pPr lvl="1">
              <a:buNone/>
            </a:pPr>
            <a:r>
              <a:rPr lang="en-US" dirty="0" smtClean="0"/>
              <a:t>	c) striking out and inserting words.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 move that we have a cookie cake sale”</a:t>
            </a:r>
          </a:p>
          <a:p>
            <a:pPr marL="514350" indent="-514350">
              <a:buAutoNum type="alphaLcParenR"/>
            </a:pPr>
            <a:r>
              <a:rPr lang="en-US" dirty="0" smtClean="0"/>
              <a:t>“ I move to amend the motion to have a cookie cake sale by INSERTING the words ‘on Jan. 30</a:t>
            </a:r>
            <a:r>
              <a:rPr lang="en-US" baseline="30000" dirty="0" smtClean="0"/>
              <a:t>th</a:t>
            </a:r>
            <a:r>
              <a:rPr lang="en-US" dirty="0" smtClean="0"/>
              <a:t>’ at the end of the motion.</a:t>
            </a:r>
          </a:p>
          <a:p>
            <a:pPr marL="514350" indent="-514350">
              <a:buAutoNum type="alphaLcParenR"/>
            </a:pPr>
            <a:r>
              <a:rPr lang="en-US" dirty="0" smtClean="0"/>
              <a:t>“ I move to amend the motion to have a cookie cake sale by STRIKING OUT the word ‘cake.’”</a:t>
            </a:r>
          </a:p>
          <a:p>
            <a:pPr marL="514350" indent="-514350">
              <a:buAutoNum type="alphaLcParenR"/>
            </a:pPr>
            <a:r>
              <a:rPr lang="en-US" dirty="0" smtClean="0"/>
              <a:t>“ I move to amend the motion to have a cookie cake sale by STRIKING OUT the word ‘cookie’ and INSERTING the word ‘ice cream.’”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331</TotalTime>
  <Words>747</Words>
  <Application>Microsoft Macintosh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Parliamentary Procedure</vt:lpstr>
      <vt:lpstr>Voting Members</vt:lpstr>
      <vt:lpstr>Meeting Etiquette</vt:lpstr>
      <vt:lpstr>Terms to know</vt:lpstr>
      <vt:lpstr>General Motions</vt:lpstr>
      <vt:lpstr>6 Steps to a Motion</vt:lpstr>
      <vt:lpstr>6 Steps (cont’d) </vt:lpstr>
      <vt:lpstr>How to Modify a Motion</vt:lpstr>
      <vt:lpstr>For Example</vt:lpstr>
      <vt:lpstr>Suspending the Rules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Parliamentary Procedure</dc:title>
  <dc:creator>owner</dc:creator>
  <cp:lastModifiedBy>Katie Langley</cp:lastModifiedBy>
  <cp:revision>32</cp:revision>
  <dcterms:created xsi:type="dcterms:W3CDTF">2013-04-18T17:14:17Z</dcterms:created>
  <dcterms:modified xsi:type="dcterms:W3CDTF">2013-04-18T17:15:46Z</dcterms:modified>
</cp:coreProperties>
</file>