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ppt/slides/slide2.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s/slide2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3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Default Extension="wdp" ContentType="image/vnd.ms-photo"/>
  <Override PartName="/ppt/theme/theme1.xml" ContentType="application/vnd.openxmlformats-officedocument.theme+xml"/>
  <Override PartName="/ppt/slideLayouts/slideLayout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75" r:id="rId2"/>
    <p:sldId id="276" r:id="rId3"/>
    <p:sldId id="277" r:id="rId4"/>
    <p:sldId id="278" r:id="rId5"/>
    <p:sldId id="257" r:id="rId6"/>
    <p:sldId id="270" r:id="rId7"/>
    <p:sldId id="258" r:id="rId8"/>
    <p:sldId id="288" r:id="rId9"/>
    <p:sldId id="274" r:id="rId10"/>
    <p:sldId id="271" r:id="rId11"/>
    <p:sldId id="259" r:id="rId12"/>
    <p:sldId id="289" r:id="rId13"/>
    <p:sldId id="267" r:id="rId14"/>
    <p:sldId id="272" r:id="rId15"/>
    <p:sldId id="260" r:id="rId16"/>
    <p:sldId id="290" r:id="rId17"/>
    <p:sldId id="268" r:id="rId18"/>
    <p:sldId id="293" r:id="rId19"/>
    <p:sldId id="297" r:id="rId20"/>
    <p:sldId id="295" r:id="rId21"/>
    <p:sldId id="269" r:id="rId22"/>
    <p:sldId id="280" r:id="rId23"/>
    <p:sldId id="279" r:id="rId24"/>
    <p:sldId id="291" r:id="rId25"/>
    <p:sldId id="281" r:id="rId26"/>
    <p:sldId id="273" r:id="rId27"/>
    <p:sldId id="261" r:id="rId28"/>
    <p:sldId id="292" r:id="rId29"/>
    <p:sldId id="298" r:id="rId30"/>
    <p:sldId id="282" r:id="rId31"/>
    <p:sldId id="283" r:id="rId32"/>
    <p:sldId id="286" r:id="rId33"/>
    <p:sldId id="284" r:id="rId34"/>
    <p:sldId id="287" r:id="rId35"/>
    <p:sldId id="262" r:id="rId36"/>
    <p:sldId id="28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FF00FF"/>
    <a:srgbClr val="0000FF"/>
    <a:srgbClr val="66FF66"/>
    <a:srgbClr val="0099FF"/>
    <a:srgbClr val="00FFFF"/>
    <a:srgbClr val="FF0066"/>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6411" autoAdjust="0"/>
    <p:restoredTop sz="94660"/>
  </p:normalViewPr>
  <p:slideViewPr>
    <p:cSldViewPr>
      <p:cViewPr>
        <p:scale>
          <a:sx n="66" d="100"/>
          <a:sy n="66" d="100"/>
        </p:scale>
        <p:origin x="-1520" y="-6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presProps" Target="presProps.xml"/><Relationship Id="rId40" Type="http://schemas.openxmlformats.org/officeDocument/2006/relationships/viewProps" Target="viewProps.xml"/><Relationship Id="rId7" Type="http://schemas.openxmlformats.org/officeDocument/2006/relationships/slide" Target="slides/slide6.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tableStyles" Target="tableStyles.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printerSettings" Target="printerSettings/printerSettings1.bin"/><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D91D43-F0CF-44E8-9B8B-B32779E0FE8A}" type="datetimeFigureOut">
              <a:rPr lang="en-US" smtClean="0"/>
              <a:pPr/>
              <a:t>4/18/13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62982-0731-4483-A9E4-E31E7486235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00505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D91D43-F0CF-44E8-9B8B-B32779E0FE8A}" type="datetimeFigureOut">
              <a:rPr lang="en-US" smtClean="0"/>
              <a:pPr/>
              <a:t>4/18/13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62982-0731-4483-A9E4-E31E7486235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80856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D91D43-F0CF-44E8-9B8B-B32779E0FE8A}" type="datetimeFigureOut">
              <a:rPr lang="en-US" smtClean="0"/>
              <a:pPr/>
              <a:t>4/18/13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62982-0731-4483-A9E4-E31E7486235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68210730"/>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D91D43-F0CF-44E8-9B8B-B32779E0FE8A}" type="datetimeFigureOut">
              <a:rPr lang="en-US" smtClean="0"/>
              <a:pPr/>
              <a:t>4/18/13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62982-0731-4483-A9E4-E31E7486235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05122394"/>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D91D43-F0CF-44E8-9B8B-B32779E0FE8A}" type="datetimeFigureOut">
              <a:rPr lang="en-US" smtClean="0"/>
              <a:pPr/>
              <a:t>4/18/13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62982-0731-4483-A9E4-E31E7486235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89180436"/>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D91D43-F0CF-44E8-9B8B-B32779E0FE8A}" type="datetimeFigureOut">
              <a:rPr lang="en-US" smtClean="0"/>
              <a:pPr/>
              <a:t>4/18/13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362982-0731-4483-A9E4-E31E7486235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6568904"/>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D91D43-F0CF-44E8-9B8B-B32779E0FE8A}" type="datetimeFigureOut">
              <a:rPr lang="en-US" smtClean="0"/>
              <a:pPr/>
              <a:t>4/18/13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362982-0731-4483-A9E4-E31E7486235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24848653"/>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D91D43-F0CF-44E8-9B8B-B32779E0FE8A}" type="datetimeFigureOut">
              <a:rPr lang="en-US" smtClean="0"/>
              <a:pPr/>
              <a:t>4/18/13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362982-0731-4483-A9E4-E31E7486235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09034230"/>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D91D43-F0CF-44E8-9B8B-B32779E0FE8A}" type="datetimeFigureOut">
              <a:rPr lang="en-US" smtClean="0"/>
              <a:pPr/>
              <a:t>4/18/13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362982-0731-4483-A9E4-E31E7486235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8608911"/>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D91D43-F0CF-44E8-9B8B-B32779E0FE8A}" type="datetimeFigureOut">
              <a:rPr lang="en-US" smtClean="0"/>
              <a:pPr/>
              <a:t>4/18/13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362982-0731-4483-A9E4-E31E7486235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01849731"/>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D91D43-F0CF-44E8-9B8B-B32779E0FE8A}" type="datetimeFigureOut">
              <a:rPr lang="en-US" smtClean="0"/>
              <a:pPr/>
              <a:t>4/18/13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362982-0731-4483-A9E4-E31E7486235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1646523"/>
      </p:ext>
    </p:extLst>
  </p:cSld>
  <p:clrMapOvr>
    <a:masterClrMapping/>
  </p:clrMapOvr>
</p:sldLayout>
</file>

<file path=ppt/slideMasters/_rels/slideMaster1.xml.rels><?xml version="1.0" encoding="UTF-8" standalone="yes"?>
<Relationships xmlns="http://schemas.openxmlformats.org/package/2006/relationships"><Relationship Id="rId14" Type="http://schemas.microsoft.com/office/2007/relationships/hdphoto" Target="../media/hdphoto1.wdp"/><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4">
                    <a14:imgEffect>
                      <a14:artisticGlass/>
                    </a14:imgEffect>
                    <a14:imgEffect>
                      <a14:colorTemperature colorTemp="4700"/>
                    </a14:imgEffect>
                    <a14:imgEffect>
                      <a14:saturation sat="400000"/>
                    </a14:imgEffect>
                    <a14:imgEffect>
                      <a14:brightnessContrast bright="-20000" contrast="40000"/>
                    </a14:imgEffect>
                  </a14:imgLayer>
                </a14:imgProps>
              </a:ext>
            </a:extLst>
          </a:blip>
          <a:srcRect/>
          <a:stretch>
            <a:fillRect l="-15000" r="-1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D91D43-F0CF-44E8-9B8B-B32779E0FE8A}" type="datetimeFigureOut">
              <a:rPr lang="en-US" smtClean="0"/>
              <a:pPr/>
              <a:t>4/18/13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362982-0731-4483-A9E4-E31E7486235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24187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mailto:hqned@kkytbs.org" TargetMode="External"/><Relationship Id="rId3"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50104" y="0"/>
            <a:ext cx="9144000" cy="2400657"/>
          </a:xfrm>
          <a:prstGeom prst="rect">
            <a:avLst/>
          </a:prstGeom>
          <a:noFill/>
        </p:spPr>
        <p:txBody>
          <a:bodyPr wrap="square" lIns="91440" tIns="45720" rIns="91440" bIns="45720">
            <a:spAutoFit/>
          </a:bodyPr>
          <a:lstStyle/>
          <a:p>
            <a:pPr algn="ctr"/>
            <a:r>
              <a:rPr lang="en-US" sz="15000" cap="none" spc="600" dirty="0" smtClean="0">
                <a:ln w="63500" cmpd="sng">
                  <a:solidFill>
                    <a:schemeClr val="bg1"/>
                  </a:solidFill>
                  <a:prstDash val="solid"/>
                </a:ln>
                <a:noFill/>
                <a:effectLst>
                  <a:glow rad="190500">
                    <a:srgbClr val="FF00FF"/>
                  </a:glow>
                  <a:reflection blurRad="6350" stA="60000" endA="900" endPos="60000" dist="29997" dir="5400000" sy="-100000" algn="bl" rotWithShape="0"/>
                </a:effectLst>
                <a:latin typeface="AR BLANCA" pitchFamily="2" charset="0"/>
                <a:cs typeface="Marker Felt"/>
              </a:rPr>
              <a:t>National</a:t>
            </a:r>
            <a:endParaRPr lang="en-US" sz="15000" cap="none" spc="600" dirty="0">
              <a:ln w="63500" cmpd="sng">
                <a:solidFill>
                  <a:schemeClr val="bg1"/>
                </a:solidFill>
                <a:prstDash val="solid"/>
              </a:ln>
              <a:noFill/>
              <a:effectLst>
                <a:glow rad="190500">
                  <a:srgbClr val="FF00FF"/>
                </a:glow>
                <a:reflection blurRad="6350" stA="60000" endA="900" endPos="60000" dist="29997" dir="5400000" sy="-100000" algn="bl" rotWithShape="0"/>
              </a:effectLst>
              <a:latin typeface="AR BLANCA" pitchFamily="2" charset="0"/>
              <a:cs typeface="Marker Felt"/>
            </a:endParaRPr>
          </a:p>
        </p:txBody>
      </p:sp>
      <p:sp>
        <p:nvSpPr>
          <p:cNvPr id="6" name="Rectangle 5"/>
          <p:cNvSpPr/>
          <p:nvPr/>
        </p:nvSpPr>
        <p:spPr>
          <a:xfrm>
            <a:off x="0" y="4843552"/>
            <a:ext cx="9138771" cy="1862048"/>
          </a:xfrm>
          <a:prstGeom prst="rect">
            <a:avLst/>
          </a:prstGeom>
          <a:noFill/>
        </p:spPr>
        <p:txBody>
          <a:bodyPr wrap="square" lIns="91440" tIns="45720" rIns="91440" bIns="45720">
            <a:spAutoFit/>
          </a:bodyPr>
          <a:lstStyle/>
          <a:p>
            <a:pPr algn="ctr"/>
            <a:r>
              <a:rPr lang="en-US" sz="11500" dirty="0" smtClean="0">
                <a:ln w="63500" cmpd="sng">
                  <a:solidFill>
                    <a:schemeClr val="bg1"/>
                  </a:solidFill>
                  <a:prstDash val="solid"/>
                </a:ln>
                <a:noFill/>
                <a:effectLst>
                  <a:glow rad="419100">
                    <a:srgbClr val="FF00FF"/>
                  </a:glow>
                  <a:reflection blurRad="6350" stA="60000" endA="900" endPos="60000" dist="29997" dir="5400000" sy="-100000" algn="bl" rotWithShape="0"/>
                </a:effectLst>
                <a:latin typeface="AR BLANCA" pitchFamily="2" charset="0"/>
                <a:cs typeface="Abadi MT Condensed Light"/>
              </a:rPr>
              <a:t>Headquarters</a:t>
            </a:r>
            <a:endParaRPr lang="en-US" sz="11500" cap="none" dirty="0" smtClean="0">
              <a:ln w="63500" cmpd="sng">
                <a:solidFill>
                  <a:schemeClr val="bg1"/>
                </a:solidFill>
                <a:prstDash val="solid"/>
              </a:ln>
              <a:noFill/>
              <a:effectLst>
                <a:glow rad="419100">
                  <a:srgbClr val="FF00FF"/>
                </a:glow>
                <a:reflection blurRad="6350" stA="60000" endA="900" endPos="60000" dist="29997" dir="5400000" sy="-100000" algn="bl" rotWithShape="0"/>
              </a:effectLst>
              <a:latin typeface="AR BLANCA" pitchFamily="2" charset="0"/>
              <a:cs typeface="Abadi MT Condensed Light"/>
            </a:endParaRPr>
          </a:p>
        </p:txBody>
      </p:sp>
      <p:sp>
        <p:nvSpPr>
          <p:cNvPr id="4" name="Rectangle 3"/>
          <p:cNvSpPr/>
          <p:nvPr/>
        </p:nvSpPr>
        <p:spPr>
          <a:xfrm>
            <a:off x="1" y="2514600"/>
            <a:ext cx="9144000" cy="2800767"/>
          </a:xfrm>
          <a:prstGeom prst="rect">
            <a:avLst/>
          </a:prstGeom>
          <a:noFill/>
        </p:spPr>
        <p:txBody>
          <a:bodyPr wrap="square" lIns="91440" tIns="45720" rIns="91440" bIns="45720">
            <a:spAutoFit/>
          </a:bodyPr>
          <a:lstStyle/>
          <a:p>
            <a:pPr algn="ctr"/>
            <a:r>
              <a:rPr lang="en-US" sz="4400" b="1" dirty="0" smtClean="0">
                <a:ln w="12700">
                  <a:solidFill>
                    <a:schemeClr val="bg1"/>
                  </a:solidFill>
                  <a:prstDash val="solid"/>
                </a:ln>
                <a:noFill/>
                <a:effectLst>
                  <a:glow rad="177800">
                    <a:srgbClr val="0000FF"/>
                  </a:glow>
                  <a:outerShdw blurRad="41275" dist="20320" dir="1800000" algn="tl" rotWithShape="0">
                    <a:srgbClr val="000000">
                      <a:alpha val="40000"/>
                    </a:srgbClr>
                  </a:outerShdw>
                  <a:reflection blurRad="6350" stA="55000" endA="300" endPos="45500" dir="5400000" sy="-100000" algn="bl" rotWithShape="0"/>
                </a:effectLst>
              </a:rPr>
              <a:t>NHQ</a:t>
            </a:r>
          </a:p>
          <a:p>
            <a:pPr algn="ctr"/>
            <a:r>
              <a:rPr lang="en-US" sz="4400" b="1" cap="none" spc="0" dirty="0" smtClean="0">
                <a:ln w="12700">
                  <a:solidFill>
                    <a:schemeClr val="bg1"/>
                  </a:solidFill>
                  <a:prstDash val="solid"/>
                </a:ln>
                <a:noFill/>
                <a:effectLst>
                  <a:glow rad="177800">
                    <a:srgbClr val="0000FF"/>
                  </a:glow>
                  <a:outerShdw blurRad="41275" dist="20320" dir="1800000" algn="tl" rotWithShape="0">
                    <a:srgbClr val="000000">
                      <a:alpha val="40000"/>
                    </a:srgbClr>
                  </a:outerShdw>
                  <a:reflection blurRad="6350" stA="55000" endA="300" endPos="45500" dir="5400000" sy="-100000" algn="bl" rotWithShape="0"/>
                </a:effectLst>
              </a:rPr>
              <a:t>Submitted by: The Alpha Omicron Chapter of Tau Beta Sigma</a:t>
            </a:r>
          </a:p>
          <a:p>
            <a:pPr algn="ctr"/>
            <a:r>
              <a:rPr lang="en-US" sz="4400" b="1" smtClean="0">
                <a:ln w="12700">
                  <a:solidFill>
                    <a:schemeClr val="bg1"/>
                  </a:solidFill>
                  <a:prstDash val="solid"/>
                </a:ln>
                <a:noFill/>
                <a:effectLst>
                  <a:glow rad="177800">
                    <a:srgbClr val="0000FF"/>
                  </a:glow>
                  <a:outerShdw blurRad="41275" dist="20320" dir="1800000" algn="tl" rotWithShape="0">
                    <a:srgbClr val="000000">
                      <a:alpha val="40000"/>
                    </a:srgbClr>
                  </a:outerShdw>
                  <a:reflection blurRad="6350" stA="55000" endA="300" endPos="45500" dir="5400000" sy="-100000" algn="bl" rotWithShape="0"/>
                </a:effectLst>
              </a:rPr>
              <a:t>Spring 2013</a:t>
            </a:r>
            <a:endParaRPr lang="en-US" sz="4400" b="1" cap="none" spc="0" dirty="0">
              <a:ln w="12700">
                <a:solidFill>
                  <a:schemeClr val="bg1"/>
                </a:solidFill>
                <a:prstDash val="solid"/>
              </a:ln>
              <a:noFill/>
              <a:effectLst>
                <a:glow rad="177800">
                  <a:srgbClr val="0000FF"/>
                </a:glow>
                <a:outerShdw blurRad="41275" dist="20320" dir="1800000" algn="tl" rotWithShape="0">
                  <a:srgbClr val="000000">
                    <a:alpha val="40000"/>
                  </a:srgbClr>
                </a:outerShdw>
                <a:reflection blurRad="6350" stA="55000" endA="300" endPos="45500" dir="5400000" sy="-100000" algn="bl" rotWithShape="0"/>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7191581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ipe(down)">
                                      <p:cBhvr>
                                        <p:cTn id="23" dur="580">
                                          <p:stCondLst>
                                            <p:cond delay="0"/>
                                          </p:stCondLst>
                                        </p:cTn>
                                        <p:tgtEl>
                                          <p:spTgt spid="6">
                                            <p:txEl>
                                              <p:pRg st="0" end="0"/>
                                            </p:txEl>
                                          </p:spTgt>
                                        </p:tgtEl>
                                      </p:cBhvr>
                                    </p:animEffect>
                                    <p:anim calcmode="lin" valueType="num">
                                      <p:cBhvr>
                                        <p:cTn id="24"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xEl>
                                              <p:pRg st="0" end="0"/>
                                            </p:txEl>
                                          </p:spTgt>
                                        </p:tgtEl>
                                      </p:cBhvr>
                                      <p:to x="100000" y="60000"/>
                                    </p:animScale>
                                    <p:animScale>
                                      <p:cBhvr>
                                        <p:cTn id="30" dur="166" decel="50000">
                                          <p:stCondLst>
                                            <p:cond delay="676"/>
                                          </p:stCondLst>
                                        </p:cTn>
                                        <p:tgtEl>
                                          <p:spTgt spid="6">
                                            <p:txEl>
                                              <p:pRg st="0" end="0"/>
                                            </p:txEl>
                                          </p:spTgt>
                                        </p:tgtEl>
                                      </p:cBhvr>
                                      <p:to x="100000" y="100000"/>
                                    </p:animScale>
                                    <p:animScale>
                                      <p:cBhvr>
                                        <p:cTn id="31" dur="26">
                                          <p:stCondLst>
                                            <p:cond delay="1312"/>
                                          </p:stCondLst>
                                        </p:cTn>
                                        <p:tgtEl>
                                          <p:spTgt spid="6">
                                            <p:txEl>
                                              <p:pRg st="0" end="0"/>
                                            </p:txEl>
                                          </p:spTgt>
                                        </p:tgtEl>
                                      </p:cBhvr>
                                      <p:to x="100000" y="80000"/>
                                    </p:animScale>
                                    <p:animScale>
                                      <p:cBhvr>
                                        <p:cTn id="32" dur="166" decel="50000">
                                          <p:stCondLst>
                                            <p:cond delay="1338"/>
                                          </p:stCondLst>
                                        </p:cTn>
                                        <p:tgtEl>
                                          <p:spTgt spid="6">
                                            <p:txEl>
                                              <p:pRg st="0" end="0"/>
                                            </p:txEl>
                                          </p:spTgt>
                                        </p:tgtEl>
                                      </p:cBhvr>
                                      <p:to x="100000" y="100000"/>
                                    </p:animScale>
                                    <p:animScale>
                                      <p:cBhvr>
                                        <p:cTn id="33" dur="26">
                                          <p:stCondLst>
                                            <p:cond delay="1642"/>
                                          </p:stCondLst>
                                        </p:cTn>
                                        <p:tgtEl>
                                          <p:spTgt spid="6">
                                            <p:txEl>
                                              <p:pRg st="0" end="0"/>
                                            </p:txEl>
                                          </p:spTgt>
                                        </p:tgtEl>
                                      </p:cBhvr>
                                      <p:to x="100000" y="90000"/>
                                    </p:animScale>
                                    <p:animScale>
                                      <p:cBhvr>
                                        <p:cTn id="34" dur="166" decel="50000">
                                          <p:stCondLst>
                                            <p:cond delay="1668"/>
                                          </p:stCondLst>
                                        </p:cTn>
                                        <p:tgtEl>
                                          <p:spTgt spid="6">
                                            <p:txEl>
                                              <p:pRg st="0" end="0"/>
                                            </p:txEl>
                                          </p:spTgt>
                                        </p:tgtEl>
                                      </p:cBhvr>
                                      <p:to x="100000" y="100000"/>
                                    </p:animScale>
                                    <p:animScale>
                                      <p:cBhvr>
                                        <p:cTn id="35" dur="26">
                                          <p:stCondLst>
                                            <p:cond delay="1808"/>
                                          </p:stCondLst>
                                        </p:cTn>
                                        <p:tgtEl>
                                          <p:spTgt spid="6">
                                            <p:txEl>
                                              <p:pRg st="0" end="0"/>
                                            </p:txEl>
                                          </p:spTgt>
                                        </p:tgtEl>
                                      </p:cBhvr>
                                      <p:to x="100000" y="95000"/>
                                    </p:animScale>
                                    <p:animScale>
                                      <p:cBhvr>
                                        <p:cTn id="36" dur="166" decel="50000">
                                          <p:stCondLst>
                                            <p:cond delay="1834"/>
                                          </p:stCondLst>
                                        </p:cTn>
                                        <p:tgtEl>
                                          <p:spTgt spid="6">
                                            <p:txEl>
                                              <p:pRg st="0" end="0"/>
                                            </p:txEl>
                                          </p:spTgt>
                                        </p:tgtEl>
                                      </p:cBhvr>
                                      <p:to x="100000" y="100000"/>
                                    </p:animScale>
                                  </p:childTnLst>
                                </p:cTn>
                              </p:par>
                            </p:childTnLst>
                          </p:cTn>
                        </p:par>
                        <p:par>
                          <p:cTn id="37" fill="hold">
                            <p:stCondLst>
                              <p:cond delay="2000"/>
                            </p:stCondLst>
                            <p:childTnLst>
                              <p:par>
                                <p:cTn id="38" presetID="34" presetClass="emph" presetSubtype="0" fill="hold" grpId="0" nodeType="afterEffect">
                                  <p:stCondLst>
                                    <p:cond delay="0"/>
                                  </p:stCondLst>
                                  <p:iterate type="lt">
                                    <p:tmPct val="10000"/>
                                  </p:iterate>
                                  <p:childTnLst>
                                    <p:animMotion origin="layout" path="M 0.0 0.0 L 0.0 -0.07213" pathEditMode="relative" ptsTypes="">
                                      <p:cBhvr>
                                        <p:cTn id="39" dur="250" accel="50000" decel="50000" autoRev="1" fill="hold">
                                          <p:stCondLst>
                                            <p:cond delay="0"/>
                                          </p:stCondLst>
                                        </p:cTn>
                                        <p:tgtEl>
                                          <p:spTgt spid="4"/>
                                        </p:tgtEl>
                                        <p:attrNameLst>
                                          <p:attrName>ppt_x</p:attrName>
                                          <p:attrName>ppt_y</p:attrName>
                                        </p:attrNameLst>
                                      </p:cBhvr>
                                    </p:animMotion>
                                    <p:animRot by="1500000">
                                      <p:cBhvr>
                                        <p:cTn id="40" dur="125" fill="hold">
                                          <p:stCondLst>
                                            <p:cond delay="0"/>
                                          </p:stCondLst>
                                        </p:cTn>
                                        <p:tgtEl>
                                          <p:spTgt spid="4"/>
                                        </p:tgtEl>
                                        <p:attrNameLst>
                                          <p:attrName>r</p:attrName>
                                        </p:attrNameLst>
                                      </p:cBhvr>
                                    </p:animRot>
                                    <p:animRot by="-1500000">
                                      <p:cBhvr>
                                        <p:cTn id="41" dur="125" fill="hold">
                                          <p:stCondLst>
                                            <p:cond delay="125"/>
                                          </p:stCondLst>
                                        </p:cTn>
                                        <p:tgtEl>
                                          <p:spTgt spid="4"/>
                                        </p:tgtEl>
                                        <p:attrNameLst>
                                          <p:attrName>r</p:attrName>
                                        </p:attrNameLst>
                                      </p:cBhvr>
                                    </p:animRot>
                                    <p:animRot by="-1500000">
                                      <p:cBhvr>
                                        <p:cTn id="42" dur="125" fill="hold">
                                          <p:stCondLst>
                                            <p:cond delay="250"/>
                                          </p:stCondLst>
                                        </p:cTn>
                                        <p:tgtEl>
                                          <p:spTgt spid="4"/>
                                        </p:tgtEl>
                                        <p:attrNameLst>
                                          <p:attrName>r</p:attrName>
                                        </p:attrNameLst>
                                      </p:cBhvr>
                                    </p:animRot>
                                    <p:animRot by="1500000">
                                      <p:cBhvr>
                                        <p:cTn id="43"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976909" y="1153702"/>
            <a:ext cx="7182649" cy="4154984"/>
          </a:xfrm>
          <a:prstGeom prst="rect">
            <a:avLst/>
          </a:prstGeom>
        </p:spPr>
        <p:txBody>
          <a:bodyPr wrap="square">
            <a:spAutoFit/>
          </a:bodyPr>
          <a:lstStyle/>
          <a:p>
            <a:pPr algn="ctr"/>
            <a:r>
              <a:rPr lang="en-US" sz="6600" dirty="0" smtClean="0">
                <a:solidFill>
                  <a:schemeClr val="bg1"/>
                </a:solidFill>
              </a:rPr>
              <a:t>Who is the National Headquarters Office Manager and Accountant? </a:t>
            </a:r>
            <a:endParaRPr lang="en-US" sz="6600"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686237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loud 2"/>
          <p:cNvSpPr/>
          <p:nvPr/>
        </p:nvSpPr>
        <p:spPr>
          <a:xfrm>
            <a:off x="76200" y="228600"/>
            <a:ext cx="4495800" cy="2362200"/>
          </a:xfrm>
          <a:prstGeom prst="cloud">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0" dirty="0" smtClean="0">
                <a:solidFill>
                  <a:schemeClr val="bg1"/>
                </a:solidFill>
                <a:effectLst/>
                <a:latin typeface="Times New Roman"/>
              </a:rPr>
              <a:t>Diana (Di) </a:t>
            </a:r>
            <a:r>
              <a:rPr lang="en-US" sz="4000" b="1" i="0" dirty="0" err="1" smtClean="0">
                <a:solidFill>
                  <a:schemeClr val="bg1"/>
                </a:solidFill>
                <a:effectLst/>
                <a:latin typeface="Times New Roman"/>
              </a:rPr>
              <a:t>Spiva</a:t>
            </a:r>
            <a:endParaRPr lang="en-US" sz="4000"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932710" y="1409700"/>
            <a:ext cx="3907940" cy="52197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70113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533400" y="343912"/>
            <a:ext cx="8763000" cy="6093976"/>
          </a:xfrm>
          <a:prstGeom prst="rect">
            <a:avLst/>
          </a:prstGeom>
        </p:spPr>
        <p:txBody>
          <a:bodyPr wrap="square">
            <a:spAutoFit/>
          </a:bodyPr>
          <a:lstStyle/>
          <a:p>
            <a:r>
              <a:rPr lang="en-US" sz="3000" b="1" dirty="0">
                <a:solidFill>
                  <a:schemeClr val="bg1"/>
                </a:solidFill>
              </a:rPr>
              <a:t>National Headquarters Office Manager and Accountant, joined the staff in 2000 from the Payne County Treasurer’s Office, where she was the bookkeeper. She and her husband, Stillwater’s former assistant fire chief, live on the family farm east of town. They have three sons, five granddaughters, two grandsons and a lot of barn cats. She cooks, sews, and plays the piano for her local church. Di is an Honorary Member of both National Chapters, an Honorary Member of the Alpha Chapters of Kappa </a:t>
            </a:r>
            <a:r>
              <a:rPr lang="en-US" sz="3000" b="1" dirty="0" err="1">
                <a:solidFill>
                  <a:schemeClr val="bg1"/>
                </a:solidFill>
              </a:rPr>
              <a:t>Kappa</a:t>
            </a:r>
            <a:r>
              <a:rPr lang="en-US" sz="3000" b="1" dirty="0">
                <a:solidFill>
                  <a:schemeClr val="bg1"/>
                </a:solidFill>
              </a:rPr>
              <a:t> Psi and Tau Beta Sigma and an Honorary Member of Kappa </a:t>
            </a:r>
            <a:r>
              <a:rPr lang="en-US" sz="3000" b="1" dirty="0" err="1">
                <a:solidFill>
                  <a:schemeClr val="bg1"/>
                </a:solidFill>
              </a:rPr>
              <a:t>Kappa</a:t>
            </a:r>
            <a:r>
              <a:rPr lang="en-US" sz="3000" b="1" dirty="0">
                <a:solidFill>
                  <a:schemeClr val="bg1"/>
                </a:solidFill>
              </a:rPr>
              <a:t> Psi and Tau Beta Sigma Southwest District.</a:t>
            </a:r>
          </a:p>
        </p:txBody>
      </p:sp>
      <p:sp>
        <p:nvSpPr>
          <p:cNvPr id="5" name="Rounded Rectangle 4"/>
          <p:cNvSpPr/>
          <p:nvPr/>
        </p:nvSpPr>
        <p:spPr>
          <a:xfrm>
            <a:off x="228600" y="152400"/>
            <a:ext cx="8686800" cy="6477000"/>
          </a:xfrm>
          <a:prstGeom prst="roundRect">
            <a:avLst/>
          </a:prstGeom>
          <a:noFill/>
          <a:ln w="50800">
            <a:solidFill>
              <a:srgbClr val="FF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1926056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2971800" y="375791"/>
            <a:ext cx="4572000" cy="1077218"/>
          </a:xfrm>
          <a:prstGeom prst="rect">
            <a:avLst/>
          </a:prstGeom>
        </p:spPr>
        <p:txBody>
          <a:bodyPr>
            <a:spAutoFit/>
          </a:bodyPr>
          <a:lstStyle/>
          <a:p>
            <a:r>
              <a:rPr lang="en-US" sz="3200" dirty="0">
                <a:solidFill>
                  <a:schemeClr val="bg1"/>
                </a:solidFill>
              </a:rPr>
              <a:t>What </a:t>
            </a:r>
            <a:r>
              <a:rPr lang="en-US" sz="3200" dirty="0" smtClean="0">
                <a:solidFill>
                  <a:schemeClr val="bg1"/>
                </a:solidFill>
              </a:rPr>
              <a:t>are her responsibilities?</a:t>
            </a:r>
            <a:endParaRPr lang="en-US" sz="3200" dirty="0">
              <a:solidFill>
                <a:schemeClr val="bg1"/>
              </a:solidFill>
            </a:endParaRPr>
          </a:p>
        </p:txBody>
      </p:sp>
      <p:sp>
        <p:nvSpPr>
          <p:cNvPr id="4" name="Cloud 3"/>
          <p:cNvSpPr/>
          <p:nvPr/>
        </p:nvSpPr>
        <p:spPr>
          <a:xfrm>
            <a:off x="2286000" y="152399"/>
            <a:ext cx="4495800" cy="1524001"/>
          </a:xfrm>
          <a:prstGeom prst="cloud">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28600" y="1453009"/>
            <a:ext cx="8610600" cy="5176391"/>
          </a:xfrm>
          <a:prstGeom prst="roundRect">
            <a:avLst/>
          </a:prstGeom>
          <a:noFill/>
          <a:ln w="50800">
            <a:solidFill>
              <a:srgbClr val="FF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8600" y="1595021"/>
            <a:ext cx="8686800" cy="5262979"/>
          </a:xfrm>
          <a:prstGeom prst="rect">
            <a:avLst/>
          </a:prstGeom>
        </p:spPr>
        <p:txBody>
          <a:bodyPr wrap="square">
            <a:spAutoFit/>
          </a:bodyPr>
          <a:lstStyle/>
          <a:p>
            <a:pPr marL="342900" indent="-342900">
              <a:buFont typeface="Arial" pitchFamily="34" charset="0"/>
              <a:buChar char="•"/>
            </a:pPr>
            <a:r>
              <a:rPr lang="en-US" sz="2100" b="1" dirty="0" smtClean="0">
                <a:solidFill>
                  <a:schemeClr val="bg1"/>
                </a:solidFill>
              </a:rPr>
              <a:t>Executive </a:t>
            </a:r>
            <a:r>
              <a:rPr lang="en-US" sz="2100" b="1" dirty="0">
                <a:solidFill>
                  <a:schemeClr val="bg1"/>
                </a:solidFill>
              </a:rPr>
              <a:t>assistant to the National Executive Director.  </a:t>
            </a:r>
            <a:endParaRPr lang="en-US" sz="2100" b="1" dirty="0" smtClean="0">
              <a:solidFill>
                <a:schemeClr val="bg1"/>
              </a:solidFill>
            </a:endParaRPr>
          </a:p>
          <a:p>
            <a:pPr marL="342900" indent="-342900">
              <a:buFont typeface="Arial" pitchFamily="34" charset="0"/>
              <a:buChar char="•"/>
            </a:pPr>
            <a:r>
              <a:rPr lang="en-US" sz="2100" b="1" dirty="0" err="1" smtClean="0">
                <a:solidFill>
                  <a:schemeClr val="bg1"/>
                </a:solidFill>
              </a:rPr>
              <a:t>He/She</a:t>
            </a:r>
            <a:r>
              <a:rPr lang="en-US" sz="2100" b="1" dirty="0" smtClean="0">
                <a:solidFill>
                  <a:schemeClr val="bg1"/>
                </a:solidFill>
              </a:rPr>
              <a:t> </a:t>
            </a:r>
            <a:r>
              <a:rPr lang="en-US" sz="2100" b="1" dirty="0">
                <a:solidFill>
                  <a:schemeClr val="bg1"/>
                </a:solidFill>
              </a:rPr>
              <a:t>assists </a:t>
            </a:r>
            <a:r>
              <a:rPr lang="en-US" sz="2100" b="1" dirty="0" smtClean="0">
                <a:solidFill>
                  <a:schemeClr val="bg1"/>
                </a:solidFill>
              </a:rPr>
              <a:t>with </a:t>
            </a:r>
            <a:r>
              <a:rPr lang="en-US" sz="2100" b="1" dirty="0">
                <a:solidFill>
                  <a:schemeClr val="bg1"/>
                </a:solidFill>
              </a:rPr>
              <a:t>supervising the Headquarters </a:t>
            </a:r>
            <a:r>
              <a:rPr lang="en-US" sz="2100" b="1" dirty="0" smtClean="0">
                <a:solidFill>
                  <a:schemeClr val="bg1"/>
                </a:solidFill>
              </a:rPr>
              <a:t>Staff </a:t>
            </a:r>
            <a:r>
              <a:rPr lang="en-US" sz="2100" b="1" dirty="0">
                <a:solidFill>
                  <a:schemeClr val="bg1"/>
                </a:solidFill>
              </a:rPr>
              <a:t>and maintaining Stillwater Station.  </a:t>
            </a:r>
            <a:endParaRPr lang="en-US" sz="2100" b="1" dirty="0" smtClean="0">
              <a:solidFill>
                <a:schemeClr val="bg1"/>
              </a:solidFill>
            </a:endParaRPr>
          </a:p>
          <a:p>
            <a:pPr marL="342900" indent="-342900">
              <a:buFont typeface="Arial" pitchFamily="34" charset="0"/>
              <a:buChar char="•"/>
            </a:pPr>
            <a:r>
              <a:rPr lang="en-US" sz="2100" b="1" dirty="0">
                <a:solidFill>
                  <a:schemeClr val="bg1"/>
                </a:solidFill>
              </a:rPr>
              <a:t>E</a:t>
            </a:r>
            <a:r>
              <a:rPr lang="en-US" sz="2100" b="1" dirty="0" smtClean="0">
                <a:solidFill>
                  <a:schemeClr val="bg1"/>
                </a:solidFill>
              </a:rPr>
              <a:t>xecutes </a:t>
            </a:r>
            <a:r>
              <a:rPr lang="en-US" sz="2100" b="1" dirty="0">
                <a:solidFill>
                  <a:schemeClr val="bg1"/>
                </a:solidFill>
              </a:rPr>
              <a:t>bookkeeping functions </a:t>
            </a:r>
            <a:endParaRPr lang="en-US" sz="2100" b="1" dirty="0" smtClean="0">
              <a:solidFill>
                <a:schemeClr val="bg1"/>
              </a:solidFill>
            </a:endParaRPr>
          </a:p>
          <a:p>
            <a:pPr marL="800100" lvl="1" indent="-342900">
              <a:buFont typeface="Arial" pitchFamily="34" charset="0"/>
              <a:buChar char="•"/>
            </a:pPr>
            <a:r>
              <a:rPr lang="en-US" sz="2100" b="1" dirty="0" smtClean="0">
                <a:solidFill>
                  <a:schemeClr val="bg1"/>
                </a:solidFill>
              </a:rPr>
              <a:t>including payroll</a:t>
            </a:r>
          </a:p>
          <a:p>
            <a:pPr marL="800100" lvl="1" indent="-342900">
              <a:buFont typeface="Arial" pitchFamily="34" charset="0"/>
              <a:buChar char="•"/>
            </a:pPr>
            <a:r>
              <a:rPr lang="en-US" sz="2100" b="1" dirty="0" smtClean="0">
                <a:solidFill>
                  <a:schemeClr val="bg1"/>
                </a:solidFill>
              </a:rPr>
              <a:t>payment </a:t>
            </a:r>
            <a:r>
              <a:rPr lang="en-US" sz="2100" b="1" dirty="0">
                <a:solidFill>
                  <a:schemeClr val="bg1"/>
                </a:solidFill>
              </a:rPr>
              <a:t>of </a:t>
            </a:r>
            <a:r>
              <a:rPr lang="en-US" sz="2100" b="1" dirty="0" smtClean="0">
                <a:solidFill>
                  <a:schemeClr val="bg1"/>
                </a:solidFill>
              </a:rPr>
              <a:t>bills</a:t>
            </a:r>
          </a:p>
          <a:p>
            <a:pPr marL="800100" lvl="1" indent="-342900">
              <a:buFont typeface="Arial" pitchFamily="34" charset="0"/>
              <a:buChar char="•"/>
            </a:pPr>
            <a:r>
              <a:rPr lang="en-US" sz="2100" b="1" dirty="0" smtClean="0">
                <a:solidFill>
                  <a:schemeClr val="bg1"/>
                </a:solidFill>
              </a:rPr>
              <a:t>preparation </a:t>
            </a:r>
            <a:r>
              <a:rPr lang="en-US" sz="2100" b="1" dirty="0">
                <a:solidFill>
                  <a:schemeClr val="bg1"/>
                </a:solidFill>
              </a:rPr>
              <a:t>of monthly financial </a:t>
            </a:r>
            <a:r>
              <a:rPr lang="en-US" sz="2100" b="1" dirty="0" smtClean="0">
                <a:solidFill>
                  <a:schemeClr val="bg1"/>
                </a:solidFill>
              </a:rPr>
              <a:t>statements </a:t>
            </a:r>
          </a:p>
          <a:p>
            <a:pPr marL="800100" lvl="1" indent="-342900">
              <a:buFont typeface="Arial" pitchFamily="34" charset="0"/>
              <a:buChar char="•"/>
            </a:pPr>
            <a:r>
              <a:rPr lang="en-US" sz="2100" b="1" dirty="0" smtClean="0">
                <a:solidFill>
                  <a:schemeClr val="bg1"/>
                </a:solidFill>
              </a:rPr>
              <a:t>the </a:t>
            </a:r>
            <a:r>
              <a:rPr lang="en-US" sz="2100" b="1" dirty="0">
                <a:solidFill>
                  <a:schemeClr val="bg1"/>
                </a:solidFill>
              </a:rPr>
              <a:t>upkeep of all money market </a:t>
            </a:r>
            <a:r>
              <a:rPr lang="en-US" sz="2100" b="1" dirty="0" smtClean="0">
                <a:solidFill>
                  <a:schemeClr val="bg1"/>
                </a:solidFill>
              </a:rPr>
              <a:t>accounts </a:t>
            </a:r>
          </a:p>
          <a:p>
            <a:pPr marL="800100" lvl="1" indent="-342900">
              <a:buFont typeface="Arial" pitchFamily="34" charset="0"/>
              <a:buChar char="•"/>
            </a:pPr>
            <a:r>
              <a:rPr lang="en-US" sz="2100" b="1" dirty="0" smtClean="0">
                <a:solidFill>
                  <a:schemeClr val="bg1"/>
                </a:solidFill>
              </a:rPr>
              <a:t>Alumni </a:t>
            </a:r>
            <a:r>
              <a:rPr lang="en-US" sz="2100" b="1" dirty="0">
                <a:solidFill>
                  <a:schemeClr val="bg1"/>
                </a:solidFill>
              </a:rPr>
              <a:t>financial </a:t>
            </a:r>
            <a:r>
              <a:rPr lang="en-US" sz="2100" b="1" dirty="0" smtClean="0">
                <a:solidFill>
                  <a:schemeClr val="bg1"/>
                </a:solidFill>
              </a:rPr>
              <a:t>records</a:t>
            </a:r>
          </a:p>
          <a:p>
            <a:pPr marL="800100" lvl="1" indent="-342900">
              <a:buFont typeface="Arial" pitchFamily="34" charset="0"/>
              <a:buChar char="•"/>
            </a:pPr>
            <a:r>
              <a:rPr lang="en-US" sz="2100" b="1" dirty="0" smtClean="0">
                <a:solidFill>
                  <a:schemeClr val="bg1"/>
                </a:solidFill>
              </a:rPr>
              <a:t>all </a:t>
            </a:r>
            <a:r>
              <a:rPr lang="en-US" sz="2100" b="1" dirty="0">
                <a:solidFill>
                  <a:schemeClr val="bg1"/>
                </a:solidFill>
              </a:rPr>
              <a:t>federal and state reports </a:t>
            </a:r>
            <a:r>
              <a:rPr lang="en-US" sz="2100" b="1" dirty="0" smtClean="0">
                <a:solidFill>
                  <a:schemeClr val="bg1"/>
                </a:solidFill>
              </a:rPr>
              <a:t>and </a:t>
            </a:r>
            <a:r>
              <a:rPr lang="en-US" sz="2100" b="1" dirty="0">
                <a:solidFill>
                  <a:schemeClr val="bg1"/>
                </a:solidFill>
              </a:rPr>
              <a:t>tax payments.  </a:t>
            </a:r>
            <a:endParaRPr lang="en-US" sz="2100" b="1" dirty="0" smtClean="0">
              <a:solidFill>
                <a:schemeClr val="bg1"/>
              </a:solidFill>
            </a:endParaRPr>
          </a:p>
          <a:p>
            <a:pPr marL="342900" indent="-342900">
              <a:buFont typeface="Arial" pitchFamily="34" charset="0"/>
              <a:buChar char="•"/>
            </a:pPr>
            <a:r>
              <a:rPr lang="en-US" sz="2100" b="1" dirty="0" smtClean="0">
                <a:solidFill>
                  <a:schemeClr val="bg1"/>
                </a:solidFill>
              </a:rPr>
              <a:t>Primary </a:t>
            </a:r>
            <a:r>
              <a:rPr lang="en-US" sz="2100" b="1" dirty="0">
                <a:solidFill>
                  <a:schemeClr val="bg1"/>
                </a:solidFill>
              </a:rPr>
              <a:t>point of contact with the </a:t>
            </a:r>
            <a:r>
              <a:rPr lang="en-US" sz="2100" b="1" dirty="0" smtClean="0">
                <a:solidFill>
                  <a:schemeClr val="bg1"/>
                </a:solidFill>
              </a:rPr>
              <a:t>auditing </a:t>
            </a:r>
            <a:r>
              <a:rPr lang="en-US" sz="2100" b="1" dirty="0">
                <a:solidFill>
                  <a:schemeClr val="bg1"/>
                </a:solidFill>
              </a:rPr>
              <a:t>firm for the annual </a:t>
            </a:r>
            <a:r>
              <a:rPr lang="en-US" sz="2100" b="1" dirty="0" smtClean="0">
                <a:solidFill>
                  <a:schemeClr val="bg1"/>
                </a:solidFill>
              </a:rPr>
              <a:t>audit.</a:t>
            </a:r>
          </a:p>
          <a:p>
            <a:pPr marL="342900" indent="-342900">
              <a:buFont typeface="Arial" pitchFamily="34" charset="0"/>
              <a:buChar char="•"/>
            </a:pPr>
            <a:r>
              <a:rPr lang="en-US" sz="2100" b="1" dirty="0" smtClean="0">
                <a:solidFill>
                  <a:schemeClr val="bg1"/>
                </a:solidFill>
              </a:rPr>
              <a:t>Other </a:t>
            </a:r>
            <a:r>
              <a:rPr lang="en-US" sz="2100" b="1" dirty="0">
                <a:solidFill>
                  <a:schemeClr val="bg1"/>
                </a:solidFill>
              </a:rPr>
              <a:t>responsibilities </a:t>
            </a:r>
            <a:r>
              <a:rPr lang="en-US" sz="2100" b="1" dirty="0" smtClean="0">
                <a:solidFill>
                  <a:schemeClr val="bg1"/>
                </a:solidFill>
              </a:rPr>
              <a:t>include </a:t>
            </a:r>
          </a:p>
          <a:p>
            <a:pPr marL="800100" lvl="1" indent="-342900">
              <a:buFont typeface="Arial" pitchFamily="34" charset="0"/>
              <a:buChar char="•"/>
            </a:pPr>
            <a:r>
              <a:rPr lang="en-US" sz="2100" b="1" dirty="0" smtClean="0">
                <a:solidFill>
                  <a:schemeClr val="bg1"/>
                </a:solidFill>
              </a:rPr>
              <a:t>working closely with National and District leaders to process Officer reimbursements and District requisitions</a:t>
            </a:r>
          </a:p>
          <a:p>
            <a:pPr marL="800100" lvl="1" indent="-342900">
              <a:buFont typeface="Arial" pitchFamily="34" charset="0"/>
              <a:buChar char="•"/>
            </a:pPr>
            <a:r>
              <a:rPr lang="en-US" sz="2100" b="1" dirty="0" smtClean="0">
                <a:solidFill>
                  <a:schemeClr val="bg1"/>
                </a:solidFill>
              </a:rPr>
              <a:t>making </a:t>
            </a:r>
            <a:r>
              <a:rPr lang="en-US" sz="2100" b="1" dirty="0">
                <a:solidFill>
                  <a:schemeClr val="bg1"/>
                </a:solidFill>
              </a:rPr>
              <a:t>National </a:t>
            </a:r>
            <a:r>
              <a:rPr lang="en-US" sz="2100" b="1" dirty="0" smtClean="0">
                <a:solidFill>
                  <a:schemeClr val="bg1"/>
                </a:solidFill>
              </a:rPr>
              <a:t> Convention disbursements</a:t>
            </a:r>
          </a:p>
          <a:p>
            <a:pPr marL="800100" lvl="1" indent="-342900">
              <a:buFont typeface="Arial" pitchFamily="34" charset="0"/>
              <a:buChar char="•"/>
            </a:pPr>
            <a:r>
              <a:rPr lang="en-US" sz="2100" b="1" dirty="0" smtClean="0">
                <a:solidFill>
                  <a:schemeClr val="bg1"/>
                </a:solidFill>
              </a:rPr>
              <a:t>acquiring </a:t>
            </a:r>
            <a:r>
              <a:rPr lang="en-US" sz="2100" b="1" dirty="0">
                <a:solidFill>
                  <a:schemeClr val="bg1"/>
                </a:solidFill>
              </a:rPr>
              <a:t>tax ID account numbers </a:t>
            </a:r>
            <a:r>
              <a:rPr lang="en-US" sz="2100" b="1" dirty="0" smtClean="0">
                <a:solidFill>
                  <a:schemeClr val="bg1"/>
                </a:solidFill>
              </a:rPr>
              <a:t>from </a:t>
            </a:r>
            <a:r>
              <a:rPr lang="en-US" sz="2100" b="1" dirty="0">
                <a:solidFill>
                  <a:schemeClr val="bg1"/>
                </a:solidFill>
              </a:rPr>
              <a:t>the IRS for new chapters.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5138961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barn(inVertical)">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barn(inVertical)">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barn(inVertical)">
                                      <p:cBhvr>
                                        <p:cTn id="35" dur="500"/>
                                        <p:tgtEl>
                                          <p:spTgt spid="6">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randombar(horizontal)">
                                      <p:cBhvr>
                                        <p:cTn id="40" dur="500"/>
                                        <p:tgtEl>
                                          <p:spTgt spid="6">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animEffect transition="in" filter="randombar(horizontal)">
                                      <p:cBhvr>
                                        <p:cTn id="45" dur="500"/>
                                        <p:tgtEl>
                                          <p:spTgt spid="6">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6">
                                            <p:txEl>
                                              <p:pRg st="5" end="5"/>
                                            </p:txEl>
                                          </p:spTgt>
                                        </p:tgtEl>
                                        <p:attrNameLst>
                                          <p:attrName>style.visibility</p:attrName>
                                        </p:attrNameLst>
                                      </p:cBhvr>
                                      <p:to>
                                        <p:strVal val="visible"/>
                                      </p:to>
                                    </p:set>
                                    <p:animEffect transition="in" filter="randombar(horizontal)">
                                      <p:cBhvr>
                                        <p:cTn id="50" dur="500"/>
                                        <p:tgtEl>
                                          <p:spTgt spid="6">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animEffect transition="in" filter="randombar(horizontal)">
                                      <p:cBhvr>
                                        <p:cTn id="55" dur="500"/>
                                        <p:tgtEl>
                                          <p:spTgt spid="6">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6">
                                            <p:txEl>
                                              <p:pRg st="7" end="7"/>
                                            </p:txEl>
                                          </p:spTgt>
                                        </p:tgtEl>
                                        <p:attrNameLst>
                                          <p:attrName>style.visibility</p:attrName>
                                        </p:attrNameLst>
                                      </p:cBhvr>
                                      <p:to>
                                        <p:strVal val="visible"/>
                                      </p:to>
                                    </p:set>
                                    <p:animEffect transition="in" filter="randombar(horizontal)">
                                      <p:cBhvr>
                                        <p:cTn id="60" dur="500"/>
                                        <p:tgtEl>
                                          <p:spTgt spid="6">
                                            <p:txEl>
                                              <p:pRg st="7" end="7"/>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6">
                                            <p:txEl>
                                              <p:pRg st="8" end="8"/>
                                            </p:txEl>
                                          </p:spTgt>
                                        </p:tgtEl>
                                        <p:attrNameLst>
                                          <p:attrName>style.visibility</p:attrName>
                                        </p:attrNameLst>
                                      </p:cBhvr>
                                      <p:to>
                                        <p:strVal val="visible"/>
                                      </p:to>
                                    </p:set>
                                    <p:animEffect transition="in" filter="randombar(horizontal)">
                                      <p:cBhvr>
                                        <p:cTn id="65" dur="500"/>
                                        <p:tgtEl>
                                          <p:spTgt spid="6">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6">
                                            <p:txEl>
                                              <p:pRg st="9" end="9"/>
                                            </p:txEl>
                                          </p:spTgt>
                                        </p:tgtEl>
                                        <p:attrNameLst>
                                          <p:attrName>style.visibility</p:attrName>
                                        </p:attrNameLst>
                                      </p:cBhvr>
                                      <p:to>
                                        <p:strVal val="visible"/>
                                      </p:to>
                                    </p:set>
                                    <p:animEffect transition="in" filter="barn(inVertical)">
                                      <p:cBhvr>
                                        <p:cTn id="70" dur="500"/>
                                        <p:tgtEl>
                                          <p:spTgt spid="6">
                                            <p:txEl>
                                              <p:pRg st="9" end="9"/>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6">
                                            <p:txEl>
                                              <p:pRg st="10" end="10"/>
                                            </p:txEl>
                                          </p:spTgt>
                                        </p:tgtEl>
                                        <p:attrNameLst>
                                          <p:attrName>style.visibility</p:attrName>
                                        </p:attrNameLst>
                                      </p:cBhvr>
                                      <p:to>
                                        <p:strVal val="visible"/>
                                      </p:to>
                                    </p:set>
                                    <p:animEffect transition="in" filter="barn(inVertical)">
                                      <p:cBhvr>
                                        <p:cTn id="75" dur="500"/>
                                        <p:tgtEl>
                                          <p:spTgt spid="6">
                                            <p:txEl>
                                              <p:pRg st="10" end="1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nodeType="clickEffect">
                                  <p:stCondLst>
                                    <p:cond delay="0"/>
                                  </p:stCondLst>
                                  <p:childTnLst>
                                    <p:set>
                                      <p:cBhvr>
                                        <p:cTn id="79" dur="1" fill="hold">
                                          <p:stCondLst>
                                            <p:cond delay="0"/>
                                          </p:stCondLst>
                                        </p:cTn>
                                        <p:tgtEl>
                                          <p:spTgt spid="6">
                                            <p:txEl>
                                              <p:pRg st="11" end="11"/>
                                            </p:txEl>
                                          </p:spTgt>
                                        </p:tgtEl>
                                        <p:attrNameLst>
                                          <p:attrName>style.visibility</p:attrName>
                                        </p:attrNameLst>
                                      </p:cBhvr>
                                      <p:to>
                                        <p:strVal val="visible"/>
                                      </p:to>
                                    </p:set>
                                    <p:animEffect transition="in" filter="randombar(horizontal)">
                                      <p:cBhvr>
                                        <p:cTn id="80" dur="500"/>
                                        <p:tgtEl>
                                          <p:spTgt spid="6">
                                            <p:txEl>
                                              <p:pRg st="11" end="1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4" presetClass="entr" presetSubtype="10" fill="hold" nodeType="clickEffect">
                                  <p:stCondLst>
                                    <p:cond delay="0"/>
                                  </p:stCondLst>
                                  <p:childTnLst>
                                    <p:set>
                                      <p:cBhvr>
                                        <p:cTn id="84" dur="1" fill="hold">
                                          <p:stCondLst>
                                            <p:cond delay="0"/>
                                          </p:stCondLst>
                                        </p:cTn>
                                        <p:tgtEl>
                                          <p:spTgt spid="6">
                                            <p:txEl>
                                              <p:pRg st="12" end="12"/>
                                            </p:txEl>
                                          </p:spTgt>
                                        </p:tgtEl>
                                        <p:attrNameLst>
                                          <p:attrName>style.visibility</p:attrName>
                                        </p:attrNameLst>
                                      </p:cBhvr>
                                      <p:to>
                                        <p:strVal val="visible"/>
                                      </p:to>
                                    </p:set>
                                    <p:animEffect transition="in" filter="randombar(horizontal)">
                                      <p:cBhvr>
                                        <p:cTn id="85" dur="500"/>
                                        <p:tgtEl>
                                          <p:spTgt spid="6">
                                            <p:txEl>
                                              <p:pRg st="12" end="1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4" presetClass="entr" presetSubtype="10" fill="hold" nodeType="clickEffect">
                                  <p:stCondLst>
                                    <p:cond delay="0"/>
                                  </p:stCondLst>
                                  <p:childTnLst>
                                    <p:set>
                                      <p:cBhvr>
                                        <p:cTn id="89" dur="1" fill="hold">
                                          <p:stCondLst>
                                            <p:cond delay="0"/>
                                          </p:stCondLst>
                                        </p:cTn>
                                        <p:tgtEl>
                                          <p:spTgt spid="6">
                                            <p:txEl>
                                              <p:pRg st="13" end="13"/>
                                            </p:txEl>
                                          </p:spTgt>
                                        </p:tgtEl>
                                        <p:attrNameLst>
                                          <p:attrName>style.visibility</p:attrName>
                                        </p:attrNameLst>
                                      </p:cBhvr>
                                      <p:to>
                                        <p:strVal val="visible"/>
                                      </p:to>
                                    </p:set>
                                    <p:animEffect transition="in" filter="randombar(horizontal)">
                                      <p:cBhvr>
                                        <p:cTn id="90"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482632" y="2057400"/>
            <a:ext cx="8326575" cy="2123658"/>
          </a:xfrm>
          <a:prstGeom prst="rect">
            <a:avLst/>
          </a:prstGeom>
        </p:spPr>
        <p:txBody>
          <a:bodyPr wrap="none">
            <a:spAutoFit/>
          </a:bodyPr>
          <a:lstStyle/>
          <a:p>
            <a:r>
              <a:rPr lang="en-US" sz="6600" dirty="0" smtClean="0">
                <a:solidFill>
                  <a:schemeClr val="bg1"/>
                </a:solidFill>
              </a:rPr>
              <a:t>Who is the Membership </a:t>
            </a:r>
          </a:p>
          <a:p>
            <a:r>
              <a:rPr lang="en-US" sz="6600" dirty="0" smtClean="0">
                <a:solidFill>
                  <a:schemeClr val="bg1"/>
                </a:solidFill>
              </a:rPr>
              <a:t>Services Coordinator?</a:t>
            </a:r>
            <a:endParaRPr lang="en-US" sz="6600"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3986103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loud 2"/>
          <p:cNvSpPr/>
          <p:nvPr/>
        </p:nvSpPr>
        <p:spPr>
          <a:xfrm rot="199215">
            <a:off x="4191583" y="731862"/>
            <a:ext cx="4662680" cy="1706764"/>
          </a:xfrm>
          <a:prstGeom prst="cloud">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DebbieMorris.jpg"/>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200" y="2016545"/>
            <a:ext cx="3352800" cy="4464084"/>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 name="Rectangle 4"/>
          <p:cNvSpPr/>
          <p:nvPr/>
        </p:nvSpPr>
        <p:spPr>
          <a:xfrm rot="21257731">
            <a:off x="4661146" y="1066800"/>
            <a:ext cx="3666260" cy="769441"/>
          </a:xfrm>
          <a:prstGeom prst="rect">
            <a:avLst/>
          </a:prstGeom>
        </p:spPr>
        <p:txBody>
          <a:bodyPr wrap="none">
            <a:spAutoFit/>
          </a:bodyPr>
          <a:lstStyle/>
          <a:p>
            <a:r>
              <a:rPr lang="en-US" sz="4400" b="1" dirty="0">
                <a:solidFill>
                  <a:schemeClr val="bg1"/>
                </a:solidFill>
              </a:rPr>
              <a:t>Debbie Morris</a:t>
            </a:r>
            <a:endParaRPr lang="en-US" sz="4400"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758951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4098"/>
                                        </p:tgtEl>
                                        <p:attrNameLst>
                                          <p:attrName>style.visibility</p:attrName>
                                        </p:attrNameLst>
                                      </p:cBhvr>
                                      <p:to>
                                        <p:strVal val="visible"/>
                                      </p:to>
                                    </p:set>
                                    <p:anim calcmode="lin" valueType="num">
                                      <p:cBhvr>
                                        <p:cTn id="25" dur="1000" fill="hold"/>
                                        <p:tgtEl>
                                          <p:spTgt spid="4098"/>
                                        </p:tgtEl>
                                        <p:attrNameLst>
                                          <p:attrName>ppt_w</p:attrName>
                                        </p:attrNameLst>
                                      </p:cBhvr>
                                      <p:tavLst>
                                        <p:tav tm="0">
                                          <p:val>
                                            <p:fltVal val="0"/>
                                          </p:val>
                                        </p:tav>
                                        <p:tav tm="100000">
                                          <p:val>
                                            <p:strVal val="#ppt_w"/>
                                          </p:val>
                                        </p:tav>
                                      </p:tavLst>
                                    </p:anim>
                                    <p:anim calcmode="lin" valueType="num">
                                      <p:cBhvr>
                                        <p:cTn id="26" dur="1000" fill="hold"/>
                                        <p:tgtEl>
                                          <p:spTgt spid="4098"/>
                                        </p:tgtEl>
                                        <p:attrNameLst>
                                          <p:attrName>ppt_h</p:attrName>
                                        </p:attrNameLst>
                                      </p:cBhvr>
                                      <p:tavLst>
                                        <p:tav tm="0">
                                          <p:val>
                                            <p:fltVal val="0"/>
                                          </p:val>
                                        </p:tav>
                                        <p:tav tm="100000">
                                          <p:val>
                                            <p:strVal val="#ppt_h"/>
                                          </p:val>
                                        </p:tav>
                                      </p:tavLst>
                                    </p:anim>
                                    <p:anim calcmode="lin" valueType="num">
                                      <p:cBhvr>
                                        <p:cTn id="27" dur="1000" fill="hold"/>
                                        <p:tgtEl>
                                          <p:spTgt spid="4098"/>
                                        </p:tgtEl>
                                        <p:attrNameLst>
                                          <p:attrName>style.rotation</p:attrName>
                                        </p:attrNameLst>
                                      </p:cBhvr>
                                      <p:tavLst>
                                        <p:tav tm="0">
                                          <p:val>
                                            <p:fltVal val="90"/>
                                          </p:val>
                                        </p:tav>
                                        <p:tav tm="100000">
                                          <p:val>
                                            <p:fltVal val="0"/>
                                          </p:val>
                                        </p:tav>
                                      </p:tavLst>
                                    </p:anim>
                                    <p:animEffect transition="in" filter="fade">
                                      <p:cBhvr>
                                        <p:cTn id="28"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304800" y="457200"/>
            <a:ext cx="8686800" cy="5847755"/>
          </a:xfrm>
          <a:prstGeom prst="rect">
            <a:avLst/>
          </a:prstGeom>
        </p:spPr>
        <p:txBody>
          <a:bodyPr wrap="square">
            <a:spAutoFit/>
          </a:bodyPr>
          <a:lstStyle/>
          <a:p>
            <a:r>
              <a:rPr lang="en-US" sz="3400" dirty="0">
                <a:solidFill>
                  <a:schemeClr val="bg1"/>
                </a:solidFill>
              </a:rPr>
              <a:t>National Headquarters Membership Services Coordinator, is on her second tour-of-duty with National Headquarters. She came back after a three year hiatus of being a stay-at-home, mow the yard, tend the animals - wife, mother and grandmother. She originally started work in January 2001. She and her husband, Mark live on a farm. She has two daughters, Stacy and Jody. It is usually her voice you hear when you call National Headquarters. She does the data entry of initiates and the printing of their shingles and cards.</a:t>
            </a:r>
          </a:p>
        </p:txBody>
      </p:sp>
      <p:sp>
        <p:nvSpPr>
          <p:cNvPr id="3" name="Rounded Rectangle 2"/>
          <p:cNvSpPr/>
          <p:nvPr/>
        </p:nvSpPr>
        <p:spPr>
          <a:xfrm>
            <a:off x="152400" y="228600"/>
            <a:ext cx="8991600" cy="6477000"/>
          </a:xfrm>
          <a:prstGeom prst="roundRect">
            <a:avLst/>
          </a:prstGeom>
          <a:noFill/>
          <a:ln w="50800">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4981427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2971800" y="375791"/>
            <a:ext cx="4572000" cy="1077218"/>
          </a:xfrm>
          <a:prstGeom prst="rect">
            <a:avLst/>
          </a:prstGeom>
        </p:spPr>
        <p:txBody>
          <a:bodyPr>
            <a:spAutoFit/>
          </a:bodyPr>
          <a:lstStyle/>
          <a:p>
            <a:r>
              <a:rPr lang="en-US" sz="3200" dirty="0">
                <a:solidFill>
                  <a:schemeClr val="bg1"/>
                </a:solidFill>
              </a:rPr>
              <a:t>What </a:t>
            </a:r>
            <a:r>
              <a:rPr lang="en-US" sz="3200" dirty="0" smtClean="0">
                <a:solidFill>
                  <a:schemeClr val="bg1"/>
                </a:solidFill>
              </a:rPr>
              <a:t>are her responsibilities?</a:t>
            </a:r>
            <a:endParaRPr lang="en-US" sz="3200" dirty="0">
              <a:solidFill>
                <a:schemeClr val="bg1"/>
              </a:solidFill>
            </a:endParaRPr>
          </a:p>
        </p:txBody>
      </p:sp>
      <p:sp>
        <p:nvSpPr>
          <p:cNvPr id="4" name="Cloud 3"/>
          <p:cNvSpPr/>
          <p:nvPr/>
        </p:nvSpPr>
        <p:spPr>
          <a:xfrm>
            <a:off x="2286000" y="152399"/>
            <a:ext cx="4495800" cy="1524001"/>
          </a:xfrm>
          <a:prstGeom prst="cloud">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04800" y="1905000"/>
            <a:ext cx="8382000" cy="4953000"/>
          </a:xfrm>
          <a:prstGeom prst="roundRect">
            <a:avLst/>
          </a:prstGeom>
          <a:noFill/>
          <a:ln w="50800">
            <a:solidFill>
              <a:srgbClr val="00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90071" y="1981200"/>
            <a:ext cx="3953329" cy="4832092"/>
          </a:xfrm>
          <a:prstGeom prst="rect">
            <a:avLst/>
          </a:prstGeom>
        </p:spPr>
        <p:txBody>
          <a:bodyPr wrap="square">
            <a:spAutoFit/>
          </a:bodyPr>
          <a:lstStyle/>
          <a:p>
            <a:pPr marL="342900" indent="-342900">
              <a:buFont typeface="Arial" pitchFamily="34" charset="0"/>
              <a:buChar char="•"/>
            </a:pPr>
            <a:r>
              <a:rPr lang="en-US" sz="2800" b="1" dirty="0">
                <a:solidFill>
                  <a:schemeClr val="bg1"/>
                </a:solidFill>
              </a:rPr>
              <a:t>M</a:t>
            </a:r>
            <a:r>
              <a:rPr lang="en-US" sz="2800" b="1" dirty="0" smtClean="0">
                <a:solidFill>
                  <a:schemeClr val="bg1"/>
                </a:solidFill>
              </a:rPr>
              <a:t>aintains </a:t>
            </a:r>
            <a:r>
              <a:rPr lang="en-US" sz="2800" b="1" dirty="0">
                <a:solidFill>
                  <a:schemeClr val="bg1"/>
                </a:solidFill>
              </a:rPr>
              <a:t>data base </a:t>
            </a:r>
            <a:r>
              <a:rPr lang="en-US" sz="2800" b="1" dirty="0" smtClean="0">
                <a:solidFill>
                  <a:schemeClr val="bg1"/>
                </a:solidFill>
              </a:rPr>
              <a:t>of</a:t>
            </a:r>
          </a:p>
          <a:p>
            <a:pPr marL="800100" lvl="1" indent="-342900">
              <a:buFont typeface="Arial" pitchFamily="34" charset="0"/>
              <a:buChar char="•"/>
            </a:pPr>
            <a:r>
              <a:rPr lang="en-US" sz="2800" b="1" dirty="0" smtClean="0">
                <a:solidFill>
                  <a:schemeClr val="bg1"/>
                </a:solidFill>
              </a:rPr>
              <a:t>records </a:t>
            </a:r>
            <a:r>
              <a:rPr lang="en-US" sz="2800" b="1" dirty="0">
                <a:solidFill>
                  <a:schemeClr val="bg1"/>
                </a:solidFill>
              </a:rPr>
              <a:t>for all </a:t>
            </a:r>
            <a:r>
              <a:rPr lang="en-US" sz="2800" b="1" dirty="0" smtClean="0">
                <a:solidFill>
                  <a:schemeClr val="bg1"/>
                </a:solidFill>
              </a:rPr>
              <a:t>members</a:t>
            </a:r>
          </a:p>
          <a:p>
            <a:pPr marL="800100" lvl="1" indent="-342900">
              <a:buFont typeface="Arial" pitchFamily="34" charset="0"/>
              <a:buChar char="•"/>
            </a:pPr>
            <a:r>
              <a:rPr lang="en-US" sz="2800" b="1" dirty="0" smtClean="0">
                <a:solidFill>
                  <a:schemeClr val="bg1"/>
                </a:solidFill>
              </a:rPr>
              <a:t>National Offices</a:t>
            </a:r>
          </a:p>
          <a:p>
            <a:pPr marL="800100" lvl="1" indent="-342900">
              <a:buFont typeface="Arial" pitchFamily="34" charset="0"/>
              <a:buChar char="•"/>
            </a:pPr>
            <a:r>
              <a:rPr lang="en-US" sz="2800" b="1" dirty="0" smtClean="0">
                <a:solidFill>
                  <a:schemeClr val="bg1"/>
                </a:solidFill>
              </a:rPr>
              <a:t>District Officers</a:t>
            </a:r>
          </a:p>
          <a:p>
            <a:pPr marL="342900" indent="-342900">
              <a:buFont typeface="Arial" pitchFamily="34" charset="0"/>
              <a:buChar char="•"/>
            </a:pPr>
            <a:r>
              <a:rPr lang="en-US" sz="2800" b="1" dirty="0" smtClean="0">
                <a:solidFill>
                  <a:schemeClr val="bg1"/>
                </a:solidFill>
              </a:rPr>
              <a:t> She is responsible for accounts receivable </a:t>
            </a:r>
          </a:p>
          <a:p>
            <a:pPr marL="800100" lvl="1" indent="-342900">
              <a:buFont typeface="Arial" pitchFamily="34" charset="0"/>
              <a:buChar char="•"/>
            </a:pPr>
            <a:r>
              <a:rPr lang="en-US" sz="2800" b="1" dirty="0" smtClean="0">
                <a:solidFill>
                  <a:schemeClr val="bg1"/>
                </a:solidFill>
              </a:rPr>
              <a:t>Dues</a:t>
            </a:r>
          </a:p>
          <a:p>
            <a:pPr marL="800100" lvl="1" indent="-342900">
              <a:buFont typeface="Arial" pitchFamily="34" charset="0"/>
              <a:buChar char="•"/>
            </a:pPr>
            <a:r>
              <a:rPr lang="en-US" sz="2800" b="1" dirty="0" smtClean="0">
                <a:solidFill>
                  <a:schemeClr val="bg1"/>
                </a:solidFill>
              </a:rPr>
              <a:t>Fees</a:t>
            </a:r>
          </a:p>
          <a:p>
            <a:pPr marL="800100" lvl="1" indent="-342900">
              <a:buFont typeface="Arial" pitchFamily="34" charset="0"/>
              <a:buChar char="•"/>
            </a:pPr>
            <a:r>
              <a:rPr lang="en-US" sz="2800" b="1" dirty="0" smtClean="0">
                <a:solidFill>
                  <a:schemeClr val="bg1"/>
                </a:solidFill>
              </a:rPr>
              <a:t>proceeds  from supply sales </a:t>
            </a:r>
          </a:p>
        </p:txBody>
      </p:sp>
      <p:sp>
        <p:nvSpPr>
          <p:cNvPr id="3" name="TextBox 2"/>
          <p:cNvSpPr txBox="1"/>
          <p:nvPr/>
        </p:nvSpPr>
        <p:spPr>
          <a:xfrm>
            <a:off x="4544786" y="2058565"/>
            <a:ext cx="3886200" cy="4832092"/>
          </a:xfrm>
          <a:prstGeom prst="rect">
            <a:avLst/>
          </a:prstGeom>
          <a:noFill/>
        </p:spPr>
        <p:txBody>
          <a:bodyPr wrap="square" rtlCol="0">
            <a:spAutoFit/>
          </a:bodyPr>
          <a:lstStyle/>
          <a:p>
            <a:pPr marL="342900" indent="-342900">
              <a:buFont typeface="Arial" pitchFamily="34" charset="0"/>
              <a:buChar char="•"/>
            </a:pPr>
            <a:r>
              <a:rPr lang="en-US" sz="2800" b="1" dirty="0">
                <a:solidFill>
                  <a:schemeClr val="bg1"/>
                </a:solidFill>
              </a:rPr>
              <a:t>Creates the midyear and final year </a:t>
            </a:r>
          </a:p>
          <a:p>
            <a:pPr marL="800100" lvl="1" indent="-342900">
              <a:buFont typeface="Arial" pitchFamily="34" charset="0"/>
              <a:buChar char="•"/>
            </a:pPr>
            <a:r>
              <a:rPr lang="en-US" sz="2800" b="1" dirty="0" smtClean="0">
                <a:solidFill>
                  <a:schemeClr val="bg1"/>
                </a:solidFill>
              </a:rPr>
              <a:t>Chapter </a:t>
            </a:r>
            <a:r>
              <a:rPr lang="en-US" sz="2800" b="1" dirty="0">
                <a:solidFill>
                  <a:schemeClr val="bg1"/>
                </a:solidFill>
              </a:rPr>
              <a:t>Status Reports </a:t>
            </a:r>
          </a:p>
          <a:p>
            <a:pPr marL="800100" lvl="1" indent="-342900">
              <a:buFont typeface="Arial" pitchFamily="34" charset="0"/>
              <a:buChar char="•"/>
            </a:pPr>
            <a:r>
              <a:rPr lang="en-US" sz="2800" b="1" dirty="0">
                <a:solidFill>
                  <a:schemeClr val="bg1"/>
                </a:solidFill>
              </a:rPr>
              <a:t>District Allocation report. </a:t>
            </a:r>
          </a:p>
          <a:p>
            <a:pPr marL="342900" indent="-342900">
              <a:buFont typeface="Arial" pitchFamily="34" charset="0"/>
              <a:buChar char="•"/>
            </a:pPr>
            <a:r>
              <a:rPr lang="en-US" sz="2800" b="1" dirty="0">
                <a:solidFill>
                  <a:schemeClr val="bg1"/>
                </a:solidFill>
              </a:rPr>
              <a:t> Prepares and produces all </a:t>
            </a:r>
          </a:p>
          <a:p>
            <a:pPr marL="800100" lvl="1" indent="-342900">
              <a:buFont typeface="Arial" pitchFamily="34" charset="0"/>
              <a:buChar char="•"/>
            </a:pPr>
            <a:r>
              <a:rPr lang="en-US" sz="2800" b="1" dirty="0">
                <a:solidFill>
                  <a:schemeClr val="bg1"/>
                </a:solidFill>
              </a:rPr>
              <a:t>membership cards</a:t>
            </a:r>
          </a:p>
          <a:p>
            <a:pPr marL="800100" lvl="1" indent="-342900">
              <a:buFont typeface="Arial" pitchFamily="34" charset="0"/>
              <a:buChar char="•"/>
            </a:pPr>
            <a:r>
              <a:rPr lang="en-US" sz="2800" b="1" dirty="0">
                <a:solidFill>
                  <a:schemeClr val="bg1"/>
                </a:solidFill>
              </a:rPr>
              <a:t>shingles </a:t>
            </a:r>
          </a:p>
          <a:p>
            <a:pPr marL="800100" lvl="1" indent="-342900">
              <a:buFont typeface="Arial" pitchFamily="34" charset="0"/>
              <a:buChar char="•"/>
            </a:pPr>
            <a:r>
              <a:rPr lang="en-US" sz="2800" b="1" dirty="0">
                <a:solidFill>
                  <a:schemeClr val="bg1"/>
                </a:solidFill>
              </a:rPr>
              <a:t>membership pins.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7468926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barn(inVertical)">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randombar(horizontal)">
                                      <p:cBhvr>
                                        <p:cTn id="35" dur="500"/>
                                        <p:tgtEl>
                                          <p:spTgt spid="6">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randombar(horizontal)">
                                      <p:cBhvr>
                                        <p:cTn id="40" dur="500"/>
                                        <p:tgtEl>
                                          <p:spTgt spid="6">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animEffect transition="in" filter="barn(inVertical)">
                                      <p:cBhvr>
                                        <p:cTn id="45" dur="500"/>
                                        <p:tgtEl>
                                          <p:spTgt spid="6">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6">
                                            <p:txEl>
                                              <p:pRg st="5" end="5"/>
                                            </p:txEl>
                                          </p:spTgt>
                                        </p:tgtEl>
                                        <p:attrNameLst>
                                          <p:attrName>style.visibility</p:attrName>
                                        </p:attrNameLst>
                                      </p:cBhvr>
                                      <p:to>
                                        <p:strVal val="visible"/>
                                      </p:to>
                                    </p:set>
                                    <p:animEffect transition="in" filter="randombar(horizontal)">
                                      <p:cBhvr>
                                        <p:cTn id="50" dur="500"/>
                                        <p:tgtEl>
                                          <p:spTgt spid="6">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animEffect transition="in" filter="randombar(horizontal)">
                                      <p:cBhvr>
                                        <p:cTn id="55" dur="500"/>
                                        <p:tgtEl>
                                          <p:spTgt spid="6">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6">
                                            <p:txEl>
                                              <p:pRg st="7" end="7"/>
                                            </p:txEl>
                                          </p:spTgt>
                                        </p:tgtEl>
                                        <p:attrNameLst>
                                          <p:attrName>style.visibility</p:attrName>
                                        </p:attrNameLst>
                                      </p:cBhvr>
                                      <p:to>
                                        <p:strVal val="visible"/>
                                      </p:to>
                                    </p:set>
                                    <p:animEffect transition="in" filter="randombar(horizontal)">
                                      <p:cBhvr>
                                        <p:cTn id="60" dur="500"/>
                                        <p:tgtEl>
                                          <p:spTgt spid="6">
                                            <p:txEl>
                                              <p:pRg st="7" end="7"/>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3">
                                            <p:txEl>
                                              <p:pRg st="0" end="0"/>
                                            </p:txEl>
                                          </p:spTgt>
                                        </p:tgtEl>
                                        <p:attrNameLst>
                                          <p:attrName>style.visibility</p:attrName>
                                        </p:attrNameLst>
                                      </p:cBhvr>
                                      <p:to>
                                        <p:strVal val="visible"/>
                                      </p:to>
                                    </p:set>
                                    <p:animEffect transition="in" filter="barn(inVertical)">
                                      <p:cBhvr>
                                        <p:cTn id="65" dur="500"/>
                                        <p:tgtEl>
                                          <p:spTgt spid="3">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nodeType="clickEffect">
                                  <p:stCondLst>
                                    <p:cond delay="0"/>
                                  </p:stCondLst>
                                  <p:childTnLst>
                                    <p:set>
                                      <p:cBhvr>
                                        <p:cTn id="6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0" dur="500"/>
                                        <p:tgtEl>
                                          <p:spTgt spid="3">
                                            <p:txEl>
                                              <p:pRg st="1" end="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nodeType="clickEffect">
                                  <p:stCondLst>
                                    <p:cond delay="0"/>
                                  </p:stCondLst>
                                  <p:childTnLst>
                                    <p:set>
                                      <p:cBhvr>
                                        <p:cTn id="7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5" dur="500"/>
                                        <p:tgtEl>
                                          <p:spTgt spid="3">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3">
                                            <p:txEl>
                                              <p:pRg st="3" end="3"/>
                                            </p:txEl>
                                          </p:spTgt>
                                        </p:tgtEl>
                                        <p:attrNameLst>
                                          <p:attrName>style.visibility</p:attrName>
                                        </p:attrNameLst>
                                      </p:cBhvr>
                                      <p:to>
                                        <p:strVal val="visible"/>
                                      </p:to>
                                    </p:set>
                                    <p:animEffect transition="in" filter="barn(inVertical)">
                                      <p:cBhvr>
                                        <p:cTn id="80" dur="500"/>
                                        <p:tgtEl>
                                          <p:spTgt spid="3">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4" presetClass="entr" presetSubtype="10" fill="hold" nodeType="clickEffect">
                                  <p:stCondLst>
                                    <p:cond delay="0"/>
                                  </p:stCondLst>
                                  <p:childTnLst>
                                    <p:set>
                                      <p:cBhvr>
                                        <p:cTn id="8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85" dur="500"/>
                                        <p:tgtEl>
                                          <p:spTgt spid="3">
                                            <p:txEl>
                                              <p:pRg st="4" end="4"/>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4" presetClass="entr" presetSubtype="10" fill="hold" nodeType="clickEffect">
                                  <p:stCondLst>
                                    <p:cond delay="0"/>
                                  </p:stCondLst>
                                  <p:childTnLst>
                                    <p:set>
                                      <p:cBhvr>
                                        <p:cTn id="8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90" dur="500"/>
                                        <p:tgtEl>
                                          <p:spTgt spid="3">
                                            <p:txEl>
                                              <p:pRg st="5" end="5"/>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4" presetClass="entr" presetSubtype="10" fill="hold" nodeType="clickEffect">
                                  <p:stCondLst>
                                    <p:cond delay="0"/>
                                  </p:stCondLst>
                                  <p:childTnLst>
                                    <p:set>
                                      <p:cBhvr>
                                        <p:cTn id="9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9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609600" y="1351508"/>
            <a:ext cx="8153400" cy="3139321"/>
          </a:xfrm>
          <a:prstGeom prst="rect">
            <a:avLst/>
          </a:prstGeom>
        </p:spPr>
        <p:txBody>
          <a:bodyPr wrap="square">
            <a:spAutoFit/>
          </a:bodyPr>
          <a:lstStyle/>
          <a:p>
            <a:pPr lvl="0"/>
            <a:r>
              <a:rPr lang="en-US" sz="6600" dirty="0">
                <a:solidFill>
                  <a:prstClr val="white"/>
                </a:solidFill>
              </a:rPr>
              <a:t>Who is the </a:t>
            </a:r>
            <a:r>
              <a:rPr lang="en-US" sz="6600" dirty="0" smtClean="0">
                <a:solidFill>
                  <a:prstClr val="white"/>
                </a:solidFill>
              </a:rPr>
              <a:t>National and Colony  Education Coordinator</a:t>
            </a:r>
            <a:r>
              <a:rPr lang="en-US" sz="6600" dirty="0">
                <a:solidFill>
                  <a:prstClr val="white"/>
                </a:solidFill>
              </a:rPr>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9597251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loud 2"/>
          <p:cNvSpPr/>
          <p:nvPr/>
        </p:nvSpPr>
        <p:spPr>
          <a:xfrm rot="199215">
            <a:off x="4191583" y="731862"/>
            <a:ext cx="4662680" cy="1706764"/>
          </a:xfrm>
          <a:prstGeom prst="cloud">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21257731">
            <a:off x="4824236" y="1066800"/>
            <a:ext cx="3340082" cy="769441"/>
          </a:xfrm>
          <a:prstGeom prst="rect">
            <a:avLst/>
          </a:prstGeom>
        </p:spPr>
        <p:txBody>
          <a:bodyPr wrap="none">
            <a:spAutoFit/>
          </a:bodyPr>
          <a:lstStyle/>
          <a:p>
            <a:r>
              <a:rPr lang="en-US" sz="4400" b="1" dirty="0" smtClean="0">
                <a:solidFill>
                  <a:schemeClr val="bg1"/>
                </a:solidFill>
              </a:rPr>
              <a:t>Dale </a:t>
            </a:r>
            <a:r>
              <a:rPr lang="en-US" sz="4400" b="1" dirty="0" err="1" smtClean="0">
                <a:solidFill>
                  <a:schemeClr val="bg1"/>
                </a:solidFill>
              </a:rPr>
              <a:t>Croston</a:t>
            </a:r>
            <a:endParaRPr lang="en-US" sz="44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26143" y="2209800"/>
            <a:ext cx="3810000" cy="398952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6413579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style.rotation</p:attrName>
                                        </p:attrNameLst>
                                      </p:cBhvr>
                                      <p:tavLst>
                                        <p:tav tm="0">
                                          <p:val>
                                            <p:fltVal val="90"/>
                                          </p:val>
                                        </p:tav>
                                        <p:tav tm="100000">
                                          <p:val>
                                            <p:fltVal val="0"/>
                                          </p:val>
                                        </p:tav>
                                      </p:tavLst>
                                    </p:anim>
                                    <p:animEffect transition="in" filter="fade">
                                      <p:cBhvr>
                                        <p:cTn id="2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792162"/>
          </a:xfrm>
        </p:spPr>
        <p:txBody>
          <a:bodyPr>
            <a:noAutofit/>
            <a:scene3d>
              <a:camera prst="orthographicFront"/>
              <a:lightRig rig="threePt" dir="t"/>
            </a:scene3d>
            <a:sp3d extrusionH="57150">
              <a:bevelT w="38100" h="38100"/>
            </a:sp3d>
          </a:bodyPr>
          <a:lstStyle/>
          <a:p>
            <a:r>
              <a:rPr lang="en-US" sz="6600" b="1" dirty="0" smtClean="0">
                <a:solidFill>
                  <a:srgbClr val="FF00FF"/>
                </a:solidFill>
                <a:effectLst>
                  <a:glow rad="355600">
                    <a:schemeClr val="bg1">
                      <a:alpha val="60000"/>
                    </a:schemeClr>
                  </a:glow>
                </a:effectLst>
                <a:latin typeface="AR BLANCA" pitchFamily="2" charset="0"/>
              </a:rPr>
              <a:t>Where is National HQ Located</a:t>
            </a:r>
            <a:r>
              <a:rPr lang="en-US" sz="7200" b="1" dirty="0" smtClean="0">
                <a:solidFill>
                  <a:schemeClr val="bg1"/>
                </a:solidFill>
                <a:latin typeface="AR BLANCA" pitchFamily="2" charset="0"/>
              </a:rPr>
              <a:t>?</a:t>
            </a:r>
            <a:endParaRPr lang="en-US" sz="7200" b="1" dirty="0">
              <a:solidFill>
                <a:schemeClr val="bg1"/>
              </a:solidFill>
              <a:latin typeface="AR BLANCA" pitchFamily="2" charset="0"/>
            </a:endParaRPr>
          </a:p>
        </p:txBody>
      </p:sp>
      <p:sp>
        <p:nvSpPr>
          <p:cNvPr id="3" name="Content Placeholder 2"/>
          <p:cNvSpPr>
            <a:spLocks noGrp="1"/>
          </p:cNvSpPr>
          <p:nvPr>
            <p:ph idx="1"/>
          </p:nvPr>
        </p:nvSpPr>
        <p:spPr>
          <a:xfrm>
            <a:off x="56369" y="1950928"/>
            <a:ext cx="3123906" cy="4525963"/>
          </a:xfrm>
        </p:spPr>
        <p:txBody>
          <a:bodyPr>
            <a:noAutofit/>
          </a:bodyPr>
          <a:lstStyle/>
          <a:p>
            <a:pPr marL="0" indent="0">
              <a:buNone/>
            </a:pPr>
            <a:r>
              <a:rPr lang="en-US" sz="2800" b="1" dirty="0">
                <a:solidFill>
                  <a:schemeClr val="bg1"/>
                </a:solidFill>
                <a:latin typeface="AR CENA" pitchFamily="2" charset="0"/>
              </a:rPr>
              <a:t>For many years, the National Headquarters of Kappa </a:t>
            </a:r>
            <a:r>
              <a:rPr lang="en-US" sz="2800" b="1" dirty="0" smtClean="0">
                <a:solidFill>
                  <a:schemeClr val="bg1"/>
                </a:solidFill>
                <a:latin typeface="AR CENA" pitchFamily="2" charset="0"/>
              </a:rPr>
              <a:t>Kappa Psi </a:t>
            </a:r>
            <a:r>
              <a:rPr lang="en-US" sz="2800" b="1" dirty="0">
                <a:solidFill>
                  <a:schemeClr val="bg1"/>
                </a:solidFill>
                <a:latin typeface="AR CENA" pitchFamily="2" charset="0"/>
              </a:rPr>
              <a:t>and Tau Beta Sigma was located in the </a:t>
            </a:r>
            <a:r>
              <a:rPr lang="en-US" sz="2800" b="1" dirty="0" err="1">
                <a:solidFill>
                  <a:schemeClr val="bg1"/>
                </a:solidFill>
                <a:latin typeface="AR CENA" pitchFamily="2" charset="0"/>
              </a:rPr>
              <a:t>Seretean</a:t>
            </a:r>
            <a:r>
              <a:rPr lang="en-US" sz="2800" b="1" dirty="0">
                <a:solidFill>
                  <a:schemeClr val="bg1"/>
                </a:solidFill>
                <a:latin typeface="AR CENA" pitchFamily="2" charset="0"/>
              </a:rPr>
              <a:t> Center </a:t>
            </a:r>
            <a:r>
              <a:rPr lang="en-US" sz="2800" b="1" dirty="0" smtClean="0">
                <a:solidFill>
                  <a:schemeClr val="bg1"/>
                </a:solidFill>
                <a:latin typeface="AR CENA" pitchFamily="2" charset="0"/>
              </a:rPr>
              <a:t>for the </a:t>
            </a:r>
            <a:r>
              <a:rPr lang="en-US" sz="2800" b="1" dirty="0">
                <a:solidFill>
                  <a:schemeClr val="bg1"/>
                </a:solidFill>
                <a:latin typeface="AR CENA" pitchFamily="2" charset="0"/>
              </a:rPr>
              <a:t>Performing Arts on the campus of Oklahoma State </a:t>
            </a:r>
            <a:r>
              <a:rPr lang="en-US" sz="2800" b="1" dirty="0" smtClean="0">
                <a:solidFill>
                  <a:schemeClr val="bg1"/>
                </a:solidFill>
                <a:latin typeface="AR CENA" pitchFamily="2" charset="0"/>
              </a:rPr>
              <a:t>University in </a:t>
            </a:r>
            <a:r>
              <a:rPr lang="en-US" sz="2800" b="1" dirty="0">
                <a:solidFill>
                  <a:schemeClr val="bg1"/>
                </a:solidFill>
                <a:latin typeface="AR CENA" pitchFamily="2" charset="0"/>
              </a:rPr>
              <a:t>Stillwater, Oklahoma.</a:t>
            </a:r>
            <a:r>
              <a:rPr lang="en-US" sz="2800" b="1" dirty="0" smtClean="0">
                <a:solidFill>
                  <a:schemeClr val="bg1"/>
                </a:solidFill>
                <a:latin typeface="AR CENA" pitchFamily="2" charset="0"/>
              </a:rPr>
              <a:t> </a:t>
            </a:r>
          </a:p>
        </p:txBody>
      </p:sp>
      <p:pic>
        <p:nvPicPr>
          <p:cNvPr id="1026" name="Picture 2" descr="http://a7.sphotos.ak.fbcdn.net/hphotos-ak-ash1/168753_743773175637_20603922_40389106_7615270_n.jpg"/>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180274" y="1950928"/>
            <a:ext cx="5819676" cy="4340509"/>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4605688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ounded Rectangle 1"/>
          <p:cNvSpPr/>
          <p:nvPr/>
        </p:nvSpPr>
        <p:spPr>
          <a:xfrm>
            <a:off x="76200" y="0"/>
            <a:ext cx="8915400" cy="6858000"/>
          </a:xfrm>
          <a:prstGeom prst="roundRect">
            <a:avLst/>
          </a:prstGeom>
          <a:noFill/>
          <a:ln w="50800">
            <a:solidFill>
              <a:srgbClr val="FF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6200" y="335845"/>
            <a:ext cx="8915400" cy="6370975"/>
          </a:xfrm>
          <a:prstGeom prst="rect">
            <a:avLst/>
          </a:prstGeom>
        </p:spPr>
        <p:txBody>
          <a:bodyPr wrap="square">
            <a:spAutoFit/>
          </a:bodyPr>
          <a:lstStyle/>
          <a:p>
            <a:r>
              <a:rPr lang="en-US" sz="2400" b="1" dirty="0">
                <a:solidFill>
                  <a:schemeClr val="bg1"/>
                </a:solidFill>
              </a:rPr>
              <a:t>Dale </a:t>
            </a:r>
            <a:r>
              <a:rPr lang="en-US" sz="2400" b="1" dirty="0" err="1">
                <a:solidFill>
                  <a:schemeClr val="bg1"/>
                </a:solidFill>
              </a:rPr>
              <a:t>Croston</a:t>
            </a:r>
            <a:r>
              <a:rPr lang="en-US" sz="2400" b="1" dirty="0">
                <a:solidFill>
                  <a:schemeClr val="bg1"/>
                </a:solidFill>
              </a:rPr>
              <a:t>, Chapter &amp; Colony Education Coordinator, is a graduate of Oklahoma State University with a BS in Business Management. </a:t>
            </a:r>
            <a:r>
              <a:rPr lang="en-US" sz="2400" b="1" dirty="0" smtClean="0">
                <a:solidFill>
                  <a:schemeClr val="bg1"/>
                </a:solidFill>
              </a:rPr>
              <a:t>Dale </a:t>
            </a:r>
            <a:r>
              <a:rPr lang="en-US" sz="2400" b="1" dirty="0">
                <a:solidFill>
                  <a:schemeClr val="bg1"/>
                </a:solidFill>
              </a:rPr>
              <a:t>is a Life Member of the Alpha Chapter and an Honorary Member of the KKΨ National Chapter, Southwest District, TBΣ National Chapter and the TBΣ Alpha Chapter. Dale is no stranger to KKΨ and TBΣ, since becoming a member in 1985, he has received the J. Lee Burke Student Achievement Award, Stanley G. </a:t>
            </a:r>
            <a:r>
              <a:rPr lang="en-US" sz="2400" b="1" dirty="0" err="1">
                <a:solidFill>
                  <a:schemeClr val="bg1"/>
                </a:solidFill>
              </a:rPr>
              <a:t>Finck</a:t>
            </a:r>
            <a:r>
              <a:rPr lang="en-US" sz="2400" b="1" dirty="0">
                <a:solidFill>
                  <a:schemeClr val="bg1"/>
                </a:solidFill>
              </a:rPr>
              <a:t> Memorial Award and the A. Frank Martin Award. As a student leader, Dale helped his chapter achieve the William A. </a:t>
            </a:r>
            <a:r>
              <a:rPr lang="en-US" sz="2400" b="1" dirty="0" err="1">
                <a:solidFill>
                  <a:schemeClr val="bg1"/>
                </a:solidFill>
              </a:rPr>
              <a:t>Scroggs</a:t>
            </a:r>
            <a:r>
              <a:rPr lang="en-US" sz="2400" b="1" dirty="0">
                <a:solidFill>
                  <a:schemeClr val="bg1"/>
                </a:solidFill>
              </a:rPr>
              <a:t> Founder's Trophy and the J. Lee Burke Trophy for best Chapter Display. Dale has held several Chapter and District offices, as well as, served on the National Alumni Association's Board of Directors. </a:t>
            </a:r>
            <a:r>
              <a:rPr lang="en-US" sz="2400" b="1" dirty="0" smtClean="0">
                <a:solidFill>
                  <a:schemeClr val="bg1"/>
                </a:solidFill>
              </a:rPr>
              <a:t>Dale </a:t>
            </a:r>
            <a:r>
              <a:rPr lang="en-US" sz="2400" b="1" dirty="0">
                <a:solidFill>
                  <a:schemeClr val="bg1"/>
                </a:solidFill>
              </a:rPr>
              <a:t>plays Saxophone in the Stillwater Community Band and serves on their Board of Directors. In addition, he and his son Jared are actively involved in the Boy Scouts of America. His wife Lisa is also a Member of TBΣ and involved with the Sorority on many levels.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9685817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2971800" y="375791"/>
            <a:ext cx="4572000" cy="1077218"/>
          </a:xfrm>
          <a:prstGeom prst="rect">
            <a:avLst/>
          </a:prstGeom>
        </p:spPr>
        <p:txBody>
          <a:bodyPr>
            <a:spAutoFit/>
          </a:bodyPr>
          <a:lstStyle/>
          <a:p>
            <a:r>
              <a:rPr lang="en-US" sz="3200" dirty="0">
                <a:solidFill>
                  <a:schemeClr val="bg1"/>
                </a:solidFill>
              </a:rPr>
              <a:t>What </a:t>
            </a:r>
            <a:r>
              <a:rPr lang="en-US" sz="3200" dirty="0" smtClean="0">
                <a:solidFill>
                  <a:schemeClr val="bg1"/>
                </a:solidFill>
              </a:rPr>
              <a:t>are his responsibilities?</a:t>
            </a:r>
            <a:endParaRPr lang="en-US" sz="3200" dirty="0">
              <a:solidFill>
                <a:schemeClr val="bg1"/>
              </a:solidFill>
            </a:endParaRPr>
          </a:p>
        </p:txBody>
      </p:sp>
      <p:sp>
        <p:nvSpPr>
          <p:cNvPr id="4" name="Cloud 3"/>
          <p:cNvSpPr/>
          <p:nvPr/>
        </p:nvSpPr>
        <p:spPr>
          <a:xfrm>
            <a:off x="2286000" y="152399"/>
            <a:ext cx="4495800" cy="1524001"/>
          </a:xfrm>
          <a:prstGeom prst="cloud">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28600" y="1676400"/>
            <a:ext cx="8686800" cy="5181600"/>
          </a:xfrm>
          <a:prstGeom prst="roundRect">
            <a:avLst/>
          </a:prstGeom>
          <a:noFill/>
          <a:ln w="50800">
            <a:solidFill>
              <a:srgbClr val="FF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09600" y="1828800"/>
            <a:ext cx="7924800" cy="4493538"/>
          </a:xfrm>
          <a:prstGeom prst="rect">
            <a:avLst/>
          </a:prstGeom>
        </p:spPr>
        <p:txBody>
          <a:bodyPr wrap="square">
            <a:spAutoFit/>
          </a:bodyPr>
          <a:lstStyle/>
          <a:p>
            <a:pPr marL="342900" indent="-342900">
              <a:buFont typeface="Arial" pitchFamily="34" charset="0"/>
              <a:buChar char="•"/>
            </a:pPr>
            <a:r>
              <a:rPr lang="en-US" sz="2200" b="1" dirty="0">
                <a:solidFill>
                  <a:schemeClr val="bg1"/>
                </a:solidFill>
              </a:rPr>
              <a:t>As the CCEC, Dale helps prepare all paperwork regarding </a:t>
            </a:r>
            <a:endParaRPr lang="en-US" sz="2200" b="1" dirty="0" smtClean="0">
              <a:solidFill>
                <a:schemeClr val="bg1"/>
              </a:solidFill>
            </a:endParaRPr>
          </a:p>
          <a:p>
            <a:pPr marL="800100" lvl="1" indent="-342900">
              <a:buFont typeface="Arial" pitchFamily="34" charset="0"/>
              <a:buChar char="•"/>
            </a:pPr>
            <a:r>
              <a:rPr lang="en-US" sz="2200" b="1" dirty="0" smtClean="0">
                <a:solidFill>
                  <a:schemeClr val="bg1"/>
                </a:solidFill>
              </a:rPr>
              <a:t>chapters </a:t>
            </a:r>
            <a:r>
              <a:rPr lang="en-US" sz="2200" b="1" dirty="0">
                <a:solidFill>
                  <a:schemeClr val="bg1"/>
                </a:solidFill>
              </a:rPr>
              <a:t>and colonies for the National Executive Director </a:t>
            </a:r>
          </a:p>
          <a:p>
            <a:pPr marL="342900" indent="-342900">
              <a:buFont typeface="Arial" pitchFamily="34" charset="0"/>
              <a:buChar char="•"/>
            </a:pPr>
            <a:r>
              <a:rPr lang="en-US" sz="2200" b="1" dirty="0" smtClean="0">
                <a:solidFill>
                  <a:schemeClr val="bg1"/>
                </a:solidFill>
              </a:rPr>
              <a:t>Actively </a:t>
            </a:r>
            <a:r>
              <a:rPr lang="en-US" sz="2200" b="1" dirty="0">
                <a:solidFill>
                  <a:schemeClr val="bg1"/>
                </a:solidFill>
              </a:rPr>
              <a:t>coordinates chapter and colony educational </a:t>
            </a:r>
            <a:r>
              <a:rPr lang="en-US" sz="2200" b="1" dirty="0" smtClean="0">
                <a:solidFill>
                  <a:schemeClr val="bg1"/>
                </a:solidFill>
              </a:rPr>
              <a:t>aspects for membership and </a:t>
            </a:r>
            <a:r>
              <a:rPr lang="en-US" sz="2200" b="1" dirty="0">
                <a:solidFill>
                  <a:schemeClr val="bg1"/>
                </a:solidFill>
              </a:rPr>
              <a:t>developing MEP standards. </a:t>
            </a:r>
            <a:endParaRPr lang="en-US" sz="2200" b="1" dirty="0" smtClean="0">
              <a:solidFill>
                <a:schemeClr val="bg1"/>
              </a:solidFill>
            </a:endParaRPr>
          </a:p>
          <a:p>
            <a:pPr marL="342900" indent="-342900">
              <a:buFont typeface="Arial" pitchFamily="34" charset="0"/>
              <a:buChar char="•"/>
            </a:pPr>
            <a:r>
              <a:rPr lang="en-US" sz="2200" b="1" dirty="0" smtClean="0">
                <a:solidFill>
                  <a:schemeClr val="bg1"/>
                </a:solidFill>
              </a:rPr>
              <a:t>Works </a:t>
            </a:r>
            <a:r>
              <a:rPr lang="en-US" sz="2200" b="1" dirty="0">
                <a:solidFill>
                  <a:schemeClr val="bg1"/>
                </a:solidFill>
              </a:rPr>
              <a:t>with the National Vice Presidents for Colonization </a:t>
            </a:r>
          </a:p>
          <a:p>
            <a:pPr marL="342900" indent="-342900">
              <a:buFont typeface="Arial" pitchFamily="34" charset="0"/>
              <a:buChar char="•"/>
            </a:pPr>
            <a:r>
              <a:rPr lang="en-US" sz="2200" b="1" dirty="0" smtClean="0">
                <a:solidFill>
                  <a:schemeClr val="bg1"/>
                </a:solidFill>
              </a:rPr>
              <a:t>He </a:t>
            </a:r>
            <a:r>
              <a:rPr lang="en-US" sz="2200" b="1" dirty="0">
                <a:solidFill>
                  <a:schemeClr val="bg1"/>
                </a:solidFill>
              </a:rPr>
              <a:t>also maintains colonization correspondence </a:t>
            </a:r>
            <a:r>
              <a:rPr lang="en-US" sz="2200" b="1" dirty="0" smtClean="0">
                <a:solidFill>
                  <a:schemeClr val="bg1"/>
                </a:solidFill>
              </a:rPr>
              <a:t>files</a:t>
            </a:r>
          </a:p>
          <a:p>
            <a:pPr marL="342900" indent="-342900">
              <a:buFont typeface="Arial" pitchFamily="34" charset="0"/>
              <a:buChar char="•"/>
            </a:pPr>
            <a:r>
              <a:rPr lang="en-US" sz="2200" b="1" dirty="0">
                <a:solidFill>
                  <a:schemeClr val="bg1"/>
                </a:solidFill>
              </a:rPr>
              <a:t>S</a:t>
            </a:r>
            <a:r>
              <a:rPr lang="en-US" sz="2200" b="1" dirty="0" smtClean="0">
                <a:solidFill>
                  <a:schemeClr val="bg1"/>
                </a:solidFill>
              </a:rPr>
              <a:t>ubmits </a:t>
            </a:r>
            <a:r>
              <a:rPr lang="en-US" sz="2200" b="1" dirty="0">
                <a:solidFill>
                  <a:schemeClr val="bg1"/>
                </a:solidFill>
              </a:rPr>
              <a:t>monthly reports to councils and district </a:t>
            </a:r>
            <a:r>
              <a:rPr lang="en-US" sz="2200" b="1" dirty="0" smtClean="0">
                <a:solidFill>
                  <a:schemeClr val="bg1"/>
                </a:solidFill>
              </a:rPr>
              <a:t>leadership</a:t>
            </a:r>
          </a:p>
          <a:p>
            <a:pPr marL="342900" indent="-342900">
              <a:buFont typeface="Arial" pitchFamily="34" charset="0"/>
              <a:buChar char="•"/>
            </a:pPr>
            <a:r>
              <a:rPr lang="en-US" sz="2200" b="1" dirty="0">
                <a:solidFill>
                  <a:schemeClr val="bg1"/>
                </a:solidFill>
              </a:rPr>
              <a:t>C</a:t>
            </a:r>
            <a:r>
              <a:rPr lang="en-US" sz="2200" b="1" dirty="0" smtClean="0">
                <a:solidFill>
                  <a:schemeClr val="bg1"/>
                </a:solidFill>
              </a:rPr>
              <a:t>hapter </a:t>
            </a:r>
            <a:r>
              <a:rPr lang="en-US" sz="2200" b="1" dirty="0">
                <a:solidFill>
                  <a:schemeClr val="bg1"/>
                </a:solidFill>
              </a:rPr>
              <a:t>correspondence and record management, reviewing chapter MEPs, and coordinating a chapter's recovery from Probation or Suspension Status. </a:t>
            </a:r>
            <a:endParaRPr lang="en-US" sz="2200" b="1" dirty="0" smtClean="0">
              <a:solidFill>
                <a:schemeClr val="bg1"/>
              </a:solidFill>
            </a:endParaRPr>
          </a:p>
          <a:p>
            <a:pPr marL="342900" indent="-342900">
              <a:buFont typeface="Arial" pitchFamily="34" charset="0"/>
              <a:buChar char="•"/>
            </a:pPr>
            <a:r>
              <a:rPr lang="en-US" sz="2200" b="1" dirty="0" smtClean="0">
                <a:solidFill>
                  <a:schemeClr val="bg1"/>
                </a:solidFill>
              </a:rPr>
              <a:t>Dale </a:t>
            </a:r>
            <a:r>
              <a:rPr lang="en-US" sz="2200" b="1" dirty="0">
                <a:solidFill>
                  <a:schemeClr val="bg1"/>
                </a:solidFill>
              </a:rPr>
              <a:t>works with the National Vice Presidents for Colonization and Membership helping them to coordinate colonies and national programs</a:t>
            </a:r>
            <a:r>
              <a:rPr lang="en-US" sz="2000" dirty="0">
                <a:solidFill>
                  <a:schemeClr val="bg1"/>
                </a:solidFill>
              </a:rPr>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450611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barn(inVertical)">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barn(inVertical)">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barn(inVertical)">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barn(inVertical)">
                                      <p:cBhvr>
                                        <p:cTn id="45" dur="5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barn(inVertical)">
                                      <p:cBhvr>
                                        <p:cTn id="50" dur="5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barn(inVertical)">
                                      <p:cBhvr>
                                        <p:cTn id="55" dur="500"/>
                                        <p:tgtEl>
                                          <p:spTgt spid="3">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Effect transition="in" filter="barn(inVertical)">
                                      <p:cBhvr>
                                        <p:cTn id="6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1295399" y="1102816"/>
            <a:ext cx="6781801" cy="3785652"/>
          </a:xfrm>
          <a:prstGeom prst="rect">
            <a:avLst/>
          </a:prstGeom>
        </p:spPr>
        <p:txBody>
          <a:bodyPr wrap="square">
            <a:spAutoFit/>
          </a:bodyPr>
          <a:lstStyle/>
          <a:p>
            <a:r>
              <a:rPr lang="en-US" sz="6000" dirty="0" smtClean="0">
                <a:solidFill>
                  <a:schemeClr val="bg1"/>
                </a:solidFill>
              </a:rPr>
              <a:t>Who is the National Alumni Historical and Developmental Coordinator?</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6576822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loud 2"/>
          <p:cNvSpPr/>
          <p:nvPr/>
        </p:nvSpPr>
        <p:spPr>
          <a:xfrm>
            <a:off x="76200" y="45836"/>
            <a:ext cx="5257800" cy="1630564"/>
          </a:xfrm>
          <a:prstGeom prst="cloud">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62000" y="457200"/>
            <a:ext cx="3657601" cy="830997"/>
          </a:xfrm>
          <a:prstGeom prst="rect">
            <a:avLst/>
          </a:prstGeom>
          <a:noFill/>
        </p:spPr>
        <p:txBody>
          <a:bodyPr wrap="square" rtlCol="0">
            <a:spAutoFit/>
          </a:bodyPr>
          <a:lstStyle/>
          <a:p>
            <a:r>
              <a:rPr lang="en-US" sz="4800" b="1" dirty="0" smtClean="0">
                <a:solidFill>
                  <a:schemeClr val="bg1"/>
                </a:solidFill>
              </a:rPr>
              <a:t>Aaron Moore</a:t>
            </a:r>
            <a:endParaRPr lang="en-US" sz="4800" dirty="0">
              <a:solidFill>
                <a:schemeClr val="bg1"/>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953000" y="1828800"/>
            <a:ext cx="3617913" cy="44196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329390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80">
                                          <p:stCondLst>
                                            <p:cond delay="0"/>
                                          </p:stCondLst>
                                        </p:cTn>
                                        <p:tgtEl>
                                          <p:spTgt spid="10">
                                            <p:txEl>
                                              <p:pRg st="0" end="0"/>
                                            </p:txEl>
                                          </p:spTgt>
                                        </p:tgtEl>
                                      </p:cBhvr>
                                    </p:animEffect>
                                    <p:anim calcmode="lin" valueType="num">
                                      <p:cBhvr>
                                        <p:cTn id="8" dur="1822"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xEl>
                                              <p:pRg st="0" end="0"/>
                                            </p:txEl>
                                          </p:spTgt>
                                        </p:tgtEl>
                                      </p:cBhvr>
                                      <p:to x="100000" y="60000"/>
                                    </p:animScale>
                                    <p:animScale>
                                      <p:cBhvr>
                                        <p:cTn id="14" dur="166" decel="50000">
                                          <p:stCondLst>
                                            <p:cond delay="676"/>
                                          </p:stCondLst>
                                        </p:cTn>
                                        <p:tgtEl>
                                          <p:spTgt spid="10">
                                            <p:txEl>
                                              <p:pRg st="0" end="0"/>
                                            </p:txEl>
                                          </p:spTgt>
                                        </p:tgtEl>
                                      </p:cBhvr>
                                      <p:to x="100000" y="100000"/>
                                    </p:animScale>
                                    <p:animScale>
                                      <p:cBhvr>
                                        <p:cTn id="15" dur="26">
                                          <p:stCondLst>
                                            <p:cond delay="1312"/>
                                          </p:stCondLst>
                                        </p:cTn>
                                        <p:tgtEl>
                                          <p:spTgt spid="10">
                                            <p:txEl>
                                              <p:pRg st="0" end="0"/>
                                            </p:txEl>
                                          </p:spTgt>
                                        </p:tgtEl>
                                      </p:cBhvr>
                                      <p:to x="100000" y="80000"/>
                                    </p:animScale>
                                    <p:animScale>
                                      <p:cBhvr>
                                        <p:cTn id="16" dur="166" decel="50000">
                                          <p:stCondLst>
                                            <p:cond delay="1338"/>
                                          </p:stCondLst>
                                        </p:cTn>
                                        <p:tgtEl>
                                          <p:spTgt spid="10">
                                            <p:txEl>
                                              <p:pRg st="0" end="0"/>
                                            </p:txEl>
                                          </p:spTgt>
                                        </p:tgtEl>
                                      </p:cBhvr>
                                      <p:to x="100000" y="100000"/>
                                    </p:animScale>
                                    <p:animScale>
                                      <p:cBhvr>
                                        <p:cTn id="17" dur="26">
                                          <p:stCondLst>
                                            <p:cond delay="1642"/>
                                          </p:stCondLst>
                                        </p:cTn>
                                        <p:tgtEl>
                                          <p:spTgt spid="10">
                                            <p:txEl>
                                              <p:pRg st="0" end="0"/>
                                            </p:txEl>
                                          </p:spTgt>
                                        </p:tgtEl>
                                      </p:cBhvr>
                                      <p:to x="100000" y="90000"/>
                                    </p:animScale>
                                    <p:animScale>
                                      <p:cBhvr>
                                        <p:cTn id="18" dur="166" decel="50000">
                                          <p:stCondLst>
                                            <p:cond delay="1668"/>
                                          </p:stCondLst>
                                        </p:cTn>
                                        <p:tgtEl>
                                          <p:spTgt spid="10">
                                            <p:txEl>
                                              <p:pRg st="0" end="0"/>
                                            </p:txEl>
                                          </p:spTgt>
                                        </p:tgtEl>
                                      </p:cBhvr>
                                      <p:to x="100000" y="100000"/>
                                    </p:animScale>
                                    <p:animScale>
                                      <p:cBhvr>
                                        <p:cTn id="19" dur="26">
                                          <p:stCondLst>
                                            <p:cond delay="1808"/>
                                          </p:stCondLst>
                                        </p:cTn>
                                        <p:tgtEl>
                                          <p:spTgt spid="10">
                                            <p:txEl>
                                              <p:pRg st="0" end="0"/>
                                            </p:txEl>
                                          </p:spTgt>
                                        </p:tgtEl>
                                      </p:cBhvr>
                                      <p:to x="100000" y="95000"/>
                                    </p:animScale>
                                    <p:animScale>
                                      <p:cBhvr>
                                        <p:cTn id="20" dur="166" decel="50000">
                                          <p:stCondLst>
                                            <p:cond delay="1834"/>
                                          </p:stCondLst>
                                        </p:cTn>
                                        <p:tgtEl>
                                          <p:spTgt spid="10">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075"/>
                                        </p:tgtEl>
                                        <p:attrNameLst>
                                          <p:attrName>style.visibility</p:attrName>
                                        </p:attrNameLst>
                                      </p:cBhvr>
                                      <p:to>
                                        <p:strVal val="visible"/>
                                      </p:to>
                                    </p:set>
                                    <p:anim calcmode="lin" valueType="num">
                                      <p:cBhvr>
                                        <p:cTn id="25" dur="1000" fill="hold"/>
                                        <p:tgtEl>
                                          <p:spTgt spid="3075"/>
                                        </p:tgtEl>
                                        <p:attrNameLst>
                                          <p:attrName>ppt_w</p:attrName>
                                        </p:attrNameLst>
                                      </p:cBhvr>
                                      <p:tavLst>
                                        <p:tav tm="0">
                                          <p:val>
                                            <p:fltVal val="0"/>
                                          </p:val>
                                        </p:tav>
                                        <p:tav tm="100000">
                                          <p:val>
                                            <p:strVal val="#ppt_w"/>
                                          </p:val>
                                        </p:tav>
                                      </p:tavLst>
                                    </p:anim>
                                    <p:anim calcmode="lin" valueType="num">
                                      <p:cBhvr>
                                        <p:cTn id="26" dur="1000" fill="hold"/>
                                        <p:tgtEl>
                                          <p:spTgt spid="3075"/>
                                        </p:tgtEl>
                                        <p:attrNameLst>
                                          <p:attrName>ppt_h</p:attrName>
                                        </p:attrNameLst>
                                      </p:cBhvr>
                                      <p:tavLst>
                                        <p:tav tm="0">
                                          <p:val>
                                            <p:fltVal val="0"/>
                                          </p:val>
                                        </p:tav>
                                        <p:tav tm="100000">
                                          <p:val>
                                            <p:strVal val="#ppt_h"/>
                                          </p:val>
                                        </p:tav>
                                      </p:tavLst>
                                    </p:anim>
                                    <p:anim calcmode="lin" valueType="num">
                                      <p:cBhvr>
                                        <p:cTn id="27" dur="1000" fill="hold"/>
                                        <p:tgtEl>
                                          <p:spTgt spid="3075"/>
                                        </p:tgtEl>
                                        <p:attrNameLst>
                                          <p:attrName>style.rotation</p:attrName>
                                        </p:attrNameLst>
                                      </p:cBhvr>
                                      <p:tavLst>
                                        <p:tav tm="0">
                                          <p:val>
                                            <p:fltVal val="90"/>
                                          </p:val>
                                        </p:tav>
                                        <p:tav tm="100000">
                                          <p:val>
                                            <p:fltVal val="0"/>
                                          </p:val>
                                        </p:tav>
                                      </p:tavLst>
                                    </p:anim>
                                    <p:animEffect transition="in" filter="fade">
                                      <p:cBhvr>
                                        <p:cTn id="28"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533400" y="335845"/>
            <a:ext cx="8077200" cy="6186309"/>
          </a:xfrm>
          <a:prstGeom prst="rect">
            <a:avLst/>
          </a:prstGeom>
        </p:spPr>
        <p:txBody>
          <a:bodyPr wrap="square">
            <a:spAutoFit/>
          </a:bodyPr>
          <a:lstStyle/>
          <a:p>
            <a:r>
              <a:rPr lang="en-US" sz="2200" b="1" dirty="0">
                <a:solidFill>
                  <a:schemeClr val="bg1"/>
                </a:solidFill>
              </a:rPr>
              <a:t>Aaron is a 1998/2004 graduate of Northeastern State University, where he earned Bachelor’s Degrees in History Education and Telecommunications Management. During his time at NSU, Aaron was a member of the NSU Jazz Ensembles. He was initiated into the Alpha Rho chapter of Kappa </a:t>
            </a:r>
            <a:r>
              <a:rPr lang="en-US" sz="2200" b="1" dirty="0" err="1">
                <a:solidFill>
                  <a:schemeClr val="bg1"/>
                </a:solidFill>
              </a:rPr>
              <a:t>Kappa</a:t>
            </a:r>
            <a:r>
              <a:rPr lang="en-US" sz="2200" b="1" dirty="0">
                <a:solidFill>
                  <a:schemeClr val="bg1"/>
                </a:solidFill>
              </a:rPr>
              <a:t> Psi in the spring of 1999. As HQACC , Aaron helps prepare all paperwork regarding chapters and colonies for the National Executive Director. The HQACC also maintains records for all chapter investigations, is responsible for all data entry of Alumni records, and maintains circulation databases. Other responsibilities include coordinating mail-outs, handling all general Headquarters e-mail, maintaining colonization correspondence files, and monthly reports to councils and district leadership. In addition to being a Life Member of the Alpha Rho Chapter, Aaron is also an honorary member of the Alpha Chapter of Kappa </a:t>
            </a:r>
            <a:r>
              <a:rPr lang="en-US" sz="2200" b="1" dirty="0" err="1">
                <a:solidFill>
                  <a:schemeClr val="bg1"/>
                </a:solidFill>
              </a:rPr>
              <a:t>Kappa</a:t>
            </a:r>
            <a:r>
              <a:rPr lang="en-US" sz="2200" b="1" dirty="0">
                <a:solidFill>
                  <a:schemeClr val="bg1"/>
                </a:solidFill>
              </a:rPr>
              <a:t> Psi and the National chapter of Tau Beta Sigma. Aaron completed a Masters Degree in Public/Applied History with an emphasis in Museum </a:t>
            </a:r>
            <a:r>
              <a:rPr lang="en-US" sz="2200" b="1" dirty="0" smtClean="0">
                <a:solidFill>
                  <a:schemeClr val="bg1"/>
                </a:solidFill>
              </a:rPr>
              <a:t>Studies at </a:t>
            </a:r>
            <a:r>
              <a:rPr lang="en-US" sz="2200" b="1" dirty="0">
                <a:solidFill>
                  <a:schemeClr val="bg1"/>
                </a:solidFill>
              </a:rPr>
              <a:t>Oklahoma State University in 2010.</a:t>
            </a:r>
          </a:p>
        </p:txBody>
      </p:sp>
      <p:sp>
        <p:nvSpPr>
          <p:cNvPr id="3" name="Rounded Rectangle 2"/>
          <p:cNvSpPr/>
          <p:nvPr/>
        </p:nvSpPr>
        <p:spPr>
          <a:xfrm>
            <a:off x="152400" y="152400"/>
            <a:ext cx="8839200" cy="6553200"/>
          </a:xfrm>
          <a:prstGeom prst="roundRect">
            <a:avLst/>
          </a:prstGeom>
          <a:noFill/>
          <a:ln w="50800">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2508554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2971800" y="375791"/>
            <a:ext cx="4572000" cy="1077218"/>
          </a:xfrm>
          <a:prstGeom prst="rect">
            <a:avLst/>
          </a:prstGeom>
        </p:spPr>
        <p:txBody>
          <a:bodyPr>
            <a:spAutoFit/>
          </a:bodyPr>
          <a:lstStyle/>
          <a:p>
            <a:r>
              <a:rPr lang="en-US" sz="3200" dirty="0">
                <a:solidFill>
                  <a:schemeClr val="bg1"/>
                </a:solidFill>
              </a:rPr>
              <a:t>What </a:t>
            </a:r>
            <a:r>
              <a:rPr lang="en-US" sz="3200" dirty="0" smtClean="0">
                <a:solidFill>
                  <a:schemeClr val="bg1"/>
                </a:solidFill>
              </a:rPr>
              <a:t>are his responsibilities?</a:t>
            </a:r>
            <a:endParaRPr lang="en-US" sz="3200" dirty="0">
              <a:solidFill>
                <a:schemeClr val="bg1"/>
              </a:solidFill>
            </a:endParaRPr>
          </a:p>
        </p:txBody>
      </p:sp>
      <p:sp>
        <p:nvSpPr>
          <p:cNvPr id="4" name="Cloud 3"/>
          <p:cNvSpPr/>
          <p:nvPr/>
        </p:nvSpPr>
        <p:spPr>
          <a:xfrm>
            <a:off x="2286000" y="152399"/>
            <a:ext cx="4495800" cy="1524001"/>
          </a:xfrm>
          <a:prstGeom prst="cloud">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28600" y="1676400"/>
            <a:ext cx="8686800" cy="5181600"/>
          </a:xfrm>
          <a:prstGeom prst="roundRect">
            <a:avLst/>
          </a:prstGeom>
          <a:noFill/>
          <a:ln w="50800">
            <a:solidFill>
              <a:srgbClr val="00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57200" y="1851154"/>
            <a:ext cx="8229600" cy="4924425"/>
          </a:xfrm>
          <a:prstGeom prst="rect">
            <a:avLst/>
          </a:prstGeom>
        </p:spPr>
        <p:txBody>
          <a:bodyPr wrap="square">
            <a:spAutoFit/>
          </a:bodyPr>
          <a:lstStyle/>
          <a:p>
            <a:pPr marL="457200" indent="-457200">
              <a:buFont typeface="Arial" pitchFamily="34" charset="0"/>
              <a:buChar char="•"/>
            </a:pPr>
            <a:r>
              <a:rPr lang="en-US" sz="2600" b="1" dirty="0">
                <a:solidFill>
                  <a:schemeClr val="bg1"/>
                </a:solidFill>
              </a:rPr>
              <a:t>P</a:t>
            </a:r>
            <a:r>
              <a:rPr lang="en-US" sz="2600" b="1" dirty="0" smtClean="0">
                <a:solidFill>
                  <a:schemeClr val="bg1"/>
                </a:solidFill>
              </a:rPr>
              <a:t>repares all paperwork regarding chapters and colonies for the National Executive Director. </a:t>
            </a:r>
          </a:p>
          <a:p>
            <a:pPr marL="457200" indent="-457200">
              <a:buFont typeface="Arial" pitchFamily="34" charset="0"/>
              <a:buChar char="•"/>
            </a:pPr>
            <a:r>
              <a:rPr lang="en-US" sz="2600" b="1" dirty="0" err="1" smtClean="0">
                <a:solidFill>
                  <a:schemeClr val="bg1"/>
                </a:solidFill>
              </a:rPr>
              <a:t>He/She</a:t>
            </a:r>
            <a:r>
              <a:rPr lang="en-US" sz="2600" b="1" dirty="0" smtClean="0">
                <a:solidFill>
                  <a:schemeClr val="bg1"/>
                </a:solidFill>
              </a:rPr>
              <a:t> maintains records for all chapter investigations. </a:t>
            </a:r>
          </a:p>
          <a:p>
            <a:pPr marL="457200" indent="-457200">
              <a:buFont typeface="Arial" pitchFamily="34" charset="0"/>
              <a:buChar char="•"/>
            </a:pPr>
            <a:r>
              <a:rPr lang="en-US" sz="2600" b="1" dirty="0" err="1" smtClean="0">
                <a:solidFill>
                  <a:schemeClr val="bg1"/>
                </a:solidFill>
              </a:rPr>
              <a:t>He/She</a:t>
            </a:r>
            <a:r>
              <a:rPr lang="en-US" sz="2600" b="1" dirty="0" smtClean="0">
                <a:solidFill>
                  <a:schemeClr val="bg1"/>
                </a:solidFill>
              </a:rPr>
              <a:t> is responsible for all data entry for all Alumni records and maintains circulation data bases. </a:t>
            </a:r>
          </a:p>
          <a:p>
            <a:pPr marL="457200" indent="-457200">
              <a:buFont typeface="Arial" pitchFamily="34" charset="0"/>
              <a:buChar char="•"/>
            </a:pPr>
            <a:r>
              <a:rPr lang="en-US" sz="2600" b="1" dirty="0" smtClean="0">
                <a:solidFill>
                  <a:schemeClr val="bg1"/>
                </a:solidFill>
              </a:rPr>
              <a:t>Other responsibilities include </a:t>
            </a:r>
          </a:p>
          <a:p>
            <a:pPr marL="914400" lvl="1" indent="-457200">
              <a:buFont typeface="Arial" pitchFamily="34" charset="0"/>
              <a:buChar char="•"/>
            </a:pPr>
            <a:r>
              <a:rPr lang="en-US" sz="2600" b="1" dirty="0" smtClean="0">
                <a:solidFill>
                  <a:schemeClr val="bg1"/>
                </a:solidFill>
              </a:rPr>
              <a:t>coordinating mail-outs, </a:t>
            </a:r>
          </a:p>
          <a:p>
            <a:pPr marL="914400" lvl="1" indent="-457200">
              <a:buFont typeface="Arial" pitchFamily="34" charset="0"/>
              <a:buChar char="•"/>
            </a:pPr>
            <a:r>
              <a:rPr lang="en-US" sz="2600" b="1" dirty="0" smtClean="0">
                <a:solidFill>
                  <a:schemeClr val="bg1"/>
                </a:solidFill>
              </a:rPr>
              <a:t>handling all general Headquarters e-mail</a:t>
            </a:r>
          </a:p>
          <a:p>
            <a:pPr marL="914400" lvl="1" indent="-457200">
              <a:buFont typeface="Arial" pitchFamily="34" charset="0"/>
              <a:buChar char="•"/>
            </a:pPr>
            <a:r>
              <a:rPr lang="en-US" sz="2600" b="1" dirty="0" smtClean="0">
                <a:solidFill>
                  <a:schemeClr val="bg1"/>
                </a:solidFill>
              </a:rPr>
              <a:t>maintaining colonization correspondence files</a:t>
            </a:r>
          </a:p>
          <a:p>
            <a:pPr marL="914400" lvl="1" indent="-457200">
              <a:buFont typeface="Arial" pitchFamily="34" charset="0"/>
              <a:buChar char="•"/>
            </a:pPr>
            <a:r>
              <a:rPr lang="en-US" sz="2600" b="1" dirty="0" smtClean="0">
                <a:solidFill>
                  <a:schemeClr val="bg1"/>
                </a:solidFill>
              </a:rPr>
              <a:t>monthly reports to councils and district leadership</a:t>
            </a:r>
            <a:r>
              <a:rPr lang="en-US" sz="2800" dirty="0" smtClean="0">
                <a:solidFill>
                  <a:schemeClr val="bg1"/>
                </a:solidFill>
              </a:rPr>
              <a:t>.</a:t>
            </a:r>
            <a:endParaRPr lang="en-US" sz="2800"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450611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barn(inVertical)">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barn(inVertical)">
                                      <p:cBhvr>
                                        <p:cTn id="30" dur="500"/>
                                        <p:tgtEl>
                                          <p:spTgt spid="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Effect transition="in" filter="barn(inVertical)">
                                      <p:cBhvr>
                                        <p:cTn id="35" dur="500"/>
                                        <p:tgtEl>
                                          <p:spTgt spid="7">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7">
                                            <p:txEl>
                                              <p:pRg st="3" end="3"/>
                                            </p:txEl>
                                          </p:spTgt>
                                        </p:tgtEl>
                                        <p:attrNameLst>
                                          <p:attrName>style.visibility</p:attrName>
                                        </p:attrNameLst>
                                      </p:cBhvr>
                                      <p:to>
                                        <p:strVal val="visible"/>
                                      </p:to>
                                    </p:set>
                                    <p:animEffect transition="in" filter="barn(inVertical)">
                                      <p:cBhvr>
                                        <p:cTn id="40" dur="500"/>
                                        <p:tgtEl>
                                          <p:spTgt spid="7">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7">
                                            <p:txEl>
                                              <p:pRg st="4" end="4"/>
                                            </p:txEl>
                                          </p:spTgt>
                                        </p:tgtEl>
                                        <p:attrNameLst>
                                          <p:attrName>style.visibility</p:attrName>
                                        </p:attrNameLst>
                                      </p:cBhvr>
                                      <p:to>
                                        <p:strVal val="visible"/>
                                      </p:to>
                                    </p:set>
                                    <p:animEffect transition="in" filter="randombar(horizontal)">
                                      <p:cBhvr>
                                        <p:cTn id="45" dur="500"/>
                                        <p:tgtEl>
                                          <p:spTgt spid="7">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7">
                                            <p:txEl>
                                              <p:pRg st="5" end="5"/>
                                            </p:txEl>
                                          </p:spTgt>
                                        </p:tgtEl>
                                        <p:attrNameLst>
                                          <p:attrName>style.visibility</p:attrName>
                                        </p:attrNameLst>
                                      </p:cBhvr>
                                      <p:to>
                                        <p:strVal val="visible"/>
                                      </p:to>
                                    </p:set>
                                    <p:animEffect transition="in" filter="randombar(horizontal)">
                                      <p:cBhvr>
                                        <p:cTn id="50" dur="500"/>
                                        <p:tgtEl>
                                          <p:spTgt spid="7">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7">
                                            <p:txEl>
                                              <p:pRg st="6" end="6"/>
                                            </p:txEl>
                                          </p:spTgt>
                                        </p:tgtEl>
                                        <p:attrNameLst>
                                          <p:attrName>style.visibility</p:attrName>
                                        </p:attrNameLst>
                                      </p:cBhvr>
                                      <p:to>
                                        <p:strVal val="visible"/>
                                      </p:to>
                                    </p:set>
                                    <p:animEffect transition="in" filter="randombar(horizontal)">
                                      <p:cBhvr>
                                        <p:cTn id="55" dur="500"/>
                                        <p:tgtEl>
                                          <p:spTgt spid="7">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7">
                                            <p:txEl>
                                              <p:pRg st="7" end="7"/>
                                            </p:txEl>
                                          </p:spTgt>
                                        </p:tgtEl>
                                        <p:attrNameLst>
                                          <p:attrName>style.visibility</p:attrName>
                                        </p:attrNameLst>
                                      </p:cBhvr>
                                      <p:to>
                                        <p:strVal val="visible"/>
                                      </p:to>
                                    </p:set>
                                    <p:animEffect transition="in" filter="randombar(horizontal)">
                                      <p:cBhvr>
                                        <p:cTn id="60"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1295399" y="1102816"/>
            <a:ext cx="6781801" cy="4154984"/>
          </a:xfrm>
          <a:prstGeom prst="rect">
            <a:avLst/>
          </a:prstGeom>
        </p:spPr>
        <p:txBody>
          <a:bodyPr wrap="square">
            <a:spAutoFit/>
          </a:bodyPr>
          <a:lstStyle/>
          <a:p>
            <a:r>
              <a:rPr lang="en-US" sz="8800" dirty="0" smtClean="0">
                <a:solidFill>
                  <a:schemeClr val="bg1"/>
                </a:solidFill>
              </a:rPr>
              <a:t>Who is the Publications</a:t>
            </a:r>
          </a:p>
          <a:p>
            <a:r>
              <a:rPr lang="en-US" sz="8800" dirty="0" smtClean="0">
                <a:solidFill>
                  <a:schemeClr val="bg1"/>
                </a:solidFill>
              </a:rPr>
              <a:t> Manager?</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6576822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loud 2"/>
          <p:cNvSpPr/>
          <p:nvPr/>
        </p:nvSpPr>
        <p:spPr>
          <a:xfrm>
            <a:off x="76200" y="45836"/>
            <a:ext cx="5981724" cy="1630564"/>
          </a:xfrm>
          <a:prstGeom prst="cloud">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00200" y="388203"/>
            <a:ext cx="3657601" cy="830997"/>
          </a:xfrm>
          <a:prstGeom prst="rect">
            <a:avLst/>
          </a:prstGeom>
          <a:noFill/>
        </p:spPr>
        <p:txBody>
          <a:bodyPr wrap="square" rtlCol="0">
            <a:spAutoFit/>
          </a:bodyPr>
          <a:lstStyle/>
          <a:p>
            <a:r>
              <a:rPr lang="en-US" sz="4800" dirty="0" smtClean="0">
                <a:solidFill>
                  <a:schemeClr val="bg1"/>
                </a:solidFill>
              </a:rPr>
              <a:t>Nick Smith</a:t>
            </a:r>
            <a:endParaRPr lang="en-US" sz="48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562600" y="2286000"/>
            <a:ext cx="2962401" cy="3810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329390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324757" y="290286"/>
            <a:ext cx="8762999" cy="6740307"/>
          </a:xfrm>
          <a:prstGeom prst="rect">
            <a:avLst/>
          </a:prstGeom>
        </p:spPr>
        <p:txBody>
          <a:bodyPr wrap="square">
            <a:spAutoFit/>
          </a:bodyPr>
          <a:lstStyle/>
          <a:p>
            <a:r>
              <a:rPr lang="en-US" sz="2400" b="1" dirty="0">
                <a:solidFill>
                  <a:schemeClr val="bg1"/>
                </a:solidFill>
              </a:rPr>
              <a:t>National Publications Manager and Multimedia Designer is a 2008 graduate from the University of Arkansas, Fayetteville where he earned a Bachelor's of Fine Arts Degree in Visual Design with an emphasis in web and animation production. While at the University of Arkansas Nick was a member of the Razorback Marching Band, the University of Arkansas Wind Symphony and the </a:t>
            </a:r>
            <a:r>
              <a:rPr lang="en-US" sz="2400" b="1" dirty="0" err="1">
                <a:solidFill>
                  <a:schemeClr val="bg1"/>
                </a:solidFill>
              </a:rPr>
              <a:t>Hogwild</a:t>
            </a:r>
            <a:r>
              <a:rPr lang="en-US" sz="2400" b="1" dirty="0">
                <a:solidFill>
                  <a:schemeClr val="bg1"/>
                </a:solidFill>
              </a:rPr>
              <a:t> Basketball and Volleyball Bands. He was initiated into the Lambda chapter of Kappa </a:t>
            </a:r>
            <a:r>
              <a:rPr lang="en-US" sz="2400" b="1" dirty="0" err="1">
                <a:solidFill>
                  <a:schemeClr val="bg1"/>
                </a:solidFill>
              </a:rPr>
              <a:t>Kappa</a:t>
            </a:r>
            <a:r>
              <a:rPr lang="en-US" sz="2400" b="1" dirty="0">
                <a:solidFill>
                  <a:schemeClr val="bg1"/>
                </a:solidFill>
              </a:rPr>
              <a:t> Psi in the Fall of 2004. Nick is the editor and designer of The Podium, </a:t>
            </a:r>
            <a:r>
              <a:rPr lang="en-US" sz="2400" b="1" dirty="0" err="1">
                <a:solidFill>
                  <a:schemeClr val="bg1"/>
                </a:solidFill>
              </a:rPr>
              <a:t>NewsNotes</a:t>
            </a:r>
            <a:r>
              <a:rPr lang="en-US" sz="2400" b="1" dirty="0">
                <a:solidFill>
                  <a:schemeClr val="bg1"/>
                </a:solidFill>
              </a:rPr>
              <a:t> Online and several other publications as well as the webmaster in charge of general upkeep and design/redesign of all websites related to the fraternity and sorority. He also produces designs for awards and updates all membership materials, guides and constitutions for both organizations. Nick is a life member of the Lambda chapter, is an honorary member of the Psi chapter of Tau Beta Sigma and an honorary member of both the Southwest District of Kappa </a:t>
            </a:r>
            <a:r>
              <a:rPr lang="en-US" sz="2400" b="1" dirty="0" err="1">
                <a:solidFill>
                  <a:schemeClr val="bg1"/>
                </a:solidFill>
              </a:rPr>
              <a:t>Kappa</a:t>
            </a:r>
            <a:r>
              <a:rPr lang="en-US" sz="2400" b="1" dirty="0">
                <a:solidFill>
                  <a:schemeClr val="bg1"/>
                </a:solidFill>
              </a:rPr>
              <a:t> Psi and the Southwest District of Tau Beta Sigma.</a:t>
            </a:r>
          </a:p>
        </p:txBody>
      </p:sp>
      <p:sp>
        <p:nvSpPr>
          <p:cNvPr id="3" name="Rounded Rectangle 2"/>
          <p:cNvSpPr/>
          <p:nvPr/>
        </p:nvSpPr>
        <p:spPr>
          <a:xfrm>
            <a:off x="152400" y="0"/>
            <a:ext cx="8763000" cy="6858000"/>
          </a:xfrm>
          <a:prstGeom prst="roundRect">
            <a:avLst/>
          </a:prstGeom>
          <a:noFill/>
          <a:ln w="50800">
            <a:solidFill>
              <a:srgbClr val="FF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1507246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2971800" y="375791"/>
            <a:ext cx="4572000" cy="1077218"/>
          </a:xfrm>
          <a:prstGeom prst="rect">
            <a:avLst/>
          </a:prstGeom>
        </p:spPr>
        <p:txBody>
          <a:bodyPr>
            <a:spAutoFit/>
          </a:bodyPr>
          <a:lstStyle/>
          <a:p>
            <a:r>
              <a:rPr lang="en-US" sz="3200" dirty="0">
                <a:solidFill>
                  <a:schemeClr val="bg1"/>
                </a:solidFill>
              </a:rPr>
              <a:t>What </a:t>
            </a:r>
            <a:r>
              <a:rPr lang="en-US" sz="3200" dirty="0" smtClean="0">
                <a:solidFill>
                  <a:schemeClr val="bg1"/>
                </a:solidFill>
              </a:rPr>
              <a:t>are his responsibilities?</a:t>
            </a:r>
            <a:endParaRPr lang="en-US" sz="3200" dirty="0">
              <a:solidFill>
                <a:schemeClr val="bg1"/>
              </a:solidFill>
            </a:endParaRPr>
          </a:p>
        </p:txBody>
      </p:sp>
      <p:sp>
        <p:nvSpPr>
          <p:cNvPr id="4" name="Cloud 3"/>
          <p:cNvSpPr/>
          <p:nvPr/>
        </p:nvSpPr>
        <p:spPr>
          <a:xfrm>
            <a:off x="2286000" y="152399"/>
            <a:ext cx="4495800" cy="1524001"/>
          </a:xfrm>
          <a:prstGeom prst="cloud">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28600" y="1676400"/>
            <a:ext cx="8686800" cy="5181600"/>
          </a:xfrm>
          <a:prstGeom prst="roundRect">
            <a:avLst/>
          </a:prstGeom>
          <a:noFill/>
          <a:ln w="50800">
            <a:solidFill>
              <a:srgbClr val="FF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19100" y="1820376"/>
            <a:ext cx="8229600" cy="4893647"/>
          </a:xfrm>
          <a:prstGeom prst="rect">
            <a:avLst/>
          </a:prstGeom>
        </p:spPr>
        <p:txBody>
          <a:bodyPr wrap="square">
            <a:spAutoFit/>
          </a:bodyPr>
          <a:lstStyle/>
          <a:p>
            <a:pPr marL="342900" indent="-342900">
              <a:buFont typeface="Arial" pitchFamily="34" charset="0"/>
              <a:buChar char="•"/>
            </a:pPr>
            <a:r>
              <a:rPr lang="en-US" sz="2400" b="1" dirty="0">
                <a:solidFill>
                  <a:schemeClr val="bg1"/>
                </a:solidFill>
              </a:rPr>
              <a:t>P</a:t>
            </a:r>
            <a:r>
              <a:rPr lang="en-US" sz="2400" b="1" dirty="0" smtClean="0">
                <a:solidFill>
                  <a:schemeClr val="bg1"/>
                </a:solidFill>
              </a:rPr>
              <a:t>repares </a:t>
            </a:r>
            <a:r>
              <a:rPr lang="en-US" sz="2400" b="1" dirty="0">
                <a:solidFill>
                  <a:schemeClr val="bg1"/>
                </a:solidFill>
              </a:rPr>
              <a:t>all magazines, books, articles, </a:t>
            </a:r>
            <a:r>
              <a:rPr lang="en-US" sz="2400" b="1" dirty="0" smtClean="0">
                <a:solidFill>
                  <a:schemeClr val="bg1"/>
                </a:solidFill>
              </a:rPr>
              <a:t>and </a:t>
            </a:r>
            <a:r>
              <a:rPr lang="en-US" sz="2400" b="1" dirty="0">
                <a:solidFill>
                  <a:schemeClr val="bg1"/>
                </a:solidFill>
              </a:rPr>
              <a:t>advertisements for the Fraternity. </a:t>
            </a:r>
            <a:endParaRPr lang="en-US" sz="2400" b="1" dirty="0" smtClean="0">
              <a:solidFill>
                <a:schemeClr val="bg1"/>
              </a:solidFill>
            </a:endParaRPr>
          </a:p>
          <a:p>
            <a:pPr marL="342900" indent="-342900">
              <a:buFont typeface="Arial" pitchFamily="34" charset="0"/>
              <a:buChar char="•"/>
            </a:pPr>
            <a:r>
              <a:rPr lang="en-US" sz="2400" b="1" dirty="0" smtClean="0">
                <a:solidFill>
                  <a:schemeClr val="bg1"/>
                </a:solidFill>
              </a:rPr>
              <a:t>He </a:t>
            </a:r>
            <a:r>
              <a:rPr lang="en-US" sz="2400" b="1" dirty="0">
                <a:solidFill>
                  <a:schemeClr val="bg1"/>
                </a:solidFill>
              </a:rPr>
              <a:t>is editor and layout </a:t>
            </a:r>
            <a:r>
              <a:rPr lang="en-US" sz="2400" b="1" dirty="0" smtClean="0">
                <a:solidFill>
                  <a:schemeClr val="bg1"/>
                </a:solidFill>
              </a:rPr>
              <a:t>designer </a:t>
            </a:r>
            <a:r>
              <a:rPr lang="en-US" sz="2400" b="1" dirty="0">
                <a:solidFill>
                  <a:schemeClr val="bg1"/>
                </a:solidFill>
              </a:rPr>
              <a:t>of The </a:t>
            </a:r>
            <a:r>
              <a:rPr lang="en-US" sz="2400" b="1" dirty="0" smtClean="0">
                <a:solidFill>
                  <a:schemeClr val="bg1"/>
                </a:solidFill>
              </a:rPr>
              <a:t>PODIUM</a:t>
            </a:r>
          </a:p>
          <a:p>
            <a:pPr marL="342900" indent="-342900">
              <a:buFont typeface="Arial" pitchFamily="34" charset="0"/>
              <a:buChar char="•"/>
            </a:pPr>
            <a:r>
              <a:rPr lang="en-US" sz="2400" b="1" dirty="0">
                <a:solidFill>
                  <a:schemeClr val="bg1"/>
                </a:solidFill>
              </a:rPr>
              <a:t>C</a:t>
            </a:r>
            <a:r>
              <a:rPr lang="en-US" sz="2400" b="1" dirty="0" smtClean="0">
                <a:solidFill>
                  <a:schemeClr val="bg1"/>
                </a:solidFill>
              </a:rPr>
              <a:t>oordinates </a:t>
            </a:r>
            <a:r>
              <a:rPr lang="en-US" sz="2400" b="1" dirty="0">
                <a:solidFill>
                  <a:schemeClr val="bg1"/>
                </a:solidFill>
              </a:rPr>
              <a:t>the </a:t>
            </a:r>
            <a:r>
              <a:rPr lang="en-US" sz="2400" b="1" dirty="0" smtClean="0">
                <a:solidFill>
                  <a:schemeClr val="bg1"/>
                </a:solidFill>
              </a:rPr>
              <a:t>printing &amp; mailing </a:t>
            </a:r>
            <a:r>
              <a:rPr lang="en-US" sz="2400" b="1" dirty="0">
                <a:solidFill>
                  <a:schemeClr val="bg1"/>
                </a:solidFill>
              </a:rPr>
              <a:t>process with </a:t>
            </a:r>
            <a:r>
              <a:rPr lang="en-US" sz="2400" b="1" dirty="0" smtClean="0">
                <a:solidFill>
                  <a:schemeClr val="bg1"/>
                </a:solidFill>
              </a:rPr>
              <a:t>printers &amp; mailer</a:t>
            </a:r>
            <a:r>
              <a:rPr lang="en-US" sz="2400" b="1" dirty="0">
                <a:solidFill>
                  <a:schemeClr val="bg1"/>
                </a:solidFill>
              </a:rPr>
              <a:t>s</a:t>
            </a:r>
            <a:r>
              <a:rPr lang="en-US" sz="2400" b="1" dirty="0" smtClean="0">
                <a:solidFill>
                  <a:schemeClr val="bg1"/>
                </a:solidFill>
              </a:rPr>
              <a:t> </a:t>
            </a:r>
          </a:p>
          <a:p>
            <a:pPr marL="342900" indent="-342900">
              <a:buFont typeface="Arial" pitchFamily="34" charset="0"/>
              <a:buChar char="•"/>
            </a:pPr>
            <a:r>
              <a:rPr lang="en-US" sz="2400" b="1" dirty="0" smtClean="0">
                <a:solidFill>
                  <a:schemeClr val="bg1"/>
                </a:solidFill>
              </a:rPr>
              <a:t>He </a:t>
            </a:r>
            <a:r>
              <a:rPr lang="en-US" sz="2400" b="1" dirty="0">
                <a:solidFill>
                  <a:schemeClr val="bg1"/>
                </a:solidFill>
              </a:rPr>
              <a:t>also revises, edits, and publishes </a:t>
            </a:r>
            <a:r>
              <a:rPr lang="en-US" sz="2400" b="1" dirty="0" smtClean="0">
                <a:solidFill>
                  <a:schemeClr val="bg1"/>
                </a:solidFill>
              </a:rPr>
              <a:t>all </a:t>
            </a:r>
            <a:r>
              <a:rPr lang="en-US" sz="2400" b="1" dirty="0">
                <a:solidFill>
                  <a:schemeClr val="bg1"/>
                </a:solidFill>
              </a:rPr>
              <a:t>Fraternity </a:t>
            </a:r>
            <a:r>
              <a:rPr lang="en-US" sz="2400" b="1" dirty="0" smtClean="0">
                <a:solidFill>
                  <a:schemeClr val="bg1"/>
                </a:solidFill>
              </a:rPr>
              <a:t>books &amp; manuals </a:t>
            </a:r>
            <a:r>
              <a:rPr lang="en-US" sz="2400" b="1" dirty="0">
                <a:solidFill>
                  <a:schemeClr val="bg1"/>
                </a:solidFill>
              </a:rPr>
              <a:t>including the Guide to Membership, Ritual, all forms, and the on-line Chapter Directory. </a:t>
            </a:r>
            <a:endParaRPr lang="en-US" sz="2400" b="1" dirty="0" smtClean="0">
              <a:solidFill>
                <a:schemeClr val="bg1"/>
              </a:solidFill>
            </a:endParaRPr>
          </a:p>
          <a:p>
            <a:pPr marL="342900" indent="-342900">
              <a:buFont typeface="Arial" pitchFamily="34" charset="0"/>
              <a:buChar char="•"/>
            </a:pPr>
            <a:r>
              <a:rPr lang="en-US" sz="2400" b="1" dirty="0" smtClean="0">
                <a:solidFill>
                  <a:schemeClr val="bg1"/>
                </a:solidFill>
              </a:rPr>
              <a:t>He maintains </a:t>
            </a:r>
            <a:r>
              <a:rPr lang="en-US" sz="2400" b="1" dirty="0">
                <a:solidFill>
                  <a:schemeClr val="bg1"/>
                </a:solidFill>
              </a:rPr>
              <a:t>the National website and manages the kkpsi.org </a:t>
            </a:r>
            <a:r>
              <a:rPr lang="en-US" sz="2400" b="1" dirty="0" smtClean="0">
                <a:solidFill>
                  <a:schemeClr val="bg1"/>
                </a:solidFill>
              </a:rPr>
              <a:t>email </a:t>
            </a:r>
            <a:r>
              <a:rPr lang="en-US" sz="2400" b="1" dirty="0">
                <a:solidFill>
                  <a:schemeClr val="bg1"/>
                </a:solidFill>
              </a:rPr>
              <a:t>system. </a:t>
            </a:r>
            <a:endParaRPr lang="en-US" sz="2400" b="1" dirty="0" smtClean="0">
              <a:solidFill>
                <a:schemeClr val="bg1"/>
              </a:solidFill>
            </a:endParaRPr>
          </a:p>
          <a:p>
            <a:pPr marL="342900" indent="-342900">
              <a:buFont typeface="Arial" pitchFamily="34" charset="0"/>
              <a:buChar char="•"/>
            </a:pPr>
            <a:r>
              <a:rPr lang="en-US" sz="2400" b="1" dirty="0" smtClean="0">
                <a:solidFill>
                  <a:schemeClr val="bg1"/>
                </a:solidFill>
              </a:rPr>
              <a:t>He </a:t>
            </a:r>
            <a:r>
              <a:rPr lang="en-US" sz="2400" b="1" dirty="0">
                <a:solidFill>
                  <a:schemeClr val="bg1"/>
                </a:solidFill>
              </a:rPr>
              <a:t>processes all National Awards, designs new </a:t>
            </a:r>
            <a:r>
              <a:rPr lang="en-US" sz="2400" b="1" dirty="0" smtClean="0">
                <a:solidFill>
                  <a:schemeClr val="bg1"/>
                </a:solidFill>
              </a:rPr>
              <a:t>awards </a:t>
            </a:r>
            <a:r>
              <a:rPr lang="en-US" sz="2400" b="1" dirty="0">
                <a:solidFill>
                  <a:schemeClr val="bg1"/>
                </a:solidFill>
              </a:rPr>
              <a:t>and promotional materials, and prints Chapter charters </a:t>
            </a:r>
            <a:r>
              <a:rPr lang="en-US" sz="2400" b="1" dirty="0" smtClean="0">
                <a:solidFill>
                  <a:schemeClr val="bg1"/>
                </a:solidFill>
              </a:rPr>
              <a:t>and </a:t>
            </a:r>
            <a:r>
              <a:rPr lang="en-US" sz="2400" b="1" dirty="0">
                <a:solidFill>
                  <a:schemeClr val="bg1"/>
                </a:solidFill>
              </a:rPr>
              <a:t>replacement and Life member certificates (’shingles’).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116890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barn(inVertical)">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barn(inVertical)">
                                      <p:cBhvr>
                                        <p:cTn id="30" dur="500"/>
                                        <p:tgtEl>
                                          <p:spTgt spid="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Effect transition="in" filter="barn(inVertical)">
                                      <p:cBhvr>
                                        <p:cTn id="35" dur="500"/>
                                        <p:tgtEl>
                                          <p:spTgt spid="7">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7">
                                            <p:txEl>
                                              <p:pRg st="3" end="3"/>
                                            </p:txEl>
                                          </p:spTgt>
                                        </p:tgtEl>
                                        <p:attrNameLst>
                                          <p:attrName>style.visibility</p:attrName>
                                        </p:attrNameLst>
                                      </p:cBhvr>
                                      <p:to>
                                        <p:strVal val="visible"/>
                                      </p:to>
                                    </p:set>
                                    <p:animEffect transition="in" filter="barn(inVertical)">
                                      <p:cBhvr>
                                        <p:cTn id="40" dur="500"/>
                                        <p:tgtEl>
                                          <p:spTgt spid="7">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7">
                                            <p:txEl>
                                              <p:pRg st="4" end="4"/>
                                            </p:txEl>
                                          </p:spTgt>
                                        </p:tgtEl>
                                        <p:attrNameLst>
                                          <p:attrName>style.visibility</p:attrName>
                                        </p:attrNameLst>
                                      </p:cBhvr>
                                      <p:to>
                                        <p:strVal val="visible"/>
                                      </p:to>
                                    </p:set>
                                    <p:animEffect transition="in" filter="barn(inVertical)">
                                      <p:cBhvr>
                                        <p:cTn id="45" dur="500"/>
                                        <p:tgtEl>
                                          <p:spTgt spid="7">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7">
                                            <p:txEl>
                                              <p:pRg st="5" end="5"/>
                                            </p:txEl>
                                          </p:spTgt>
                                        </p:tgtEl>
                                        <p:attrNameLst>
                                          <p:attrName>style.visibility</p:attrName>
                                        </p:attrNameLst>
                                      </p:cBhvr>
                                      <p:to>
                                        <p:strVal val="visible"/>
                                      </p:to>
                                    </p:set>
                                    <p:animEffect transition="in" filter="barn(inVertical)">
                                      <p:cBhvr>
                                        <p:cTn id="50"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threePt" dir="t"/>
            </a:scene3d>
            <a:sp3d extrusionH="57150">
              <a:bevelT w="38100" h="38100"/>
            </a:sp3d>
          </a:bodyPr>
          <a:lstStyle/>
          <a:p>
            <a:r>
              <a:rPr lang="en-US" b="1" dirty="0" smtClean="0">
                <a:solidFill>
                  <a:srgbClr val="FF00FF"/>
                </a:solidFill>
                <a:effectLst>
                  <a:glow rad="393700">
                    <a:schemeClr val="bg1">
                      <a:alpha val="61000"/>
                    </a:schemeClr>
                  </a:glow>
                </a:effectLst>
                <a:latin typeface="AR BLANCA" pitchFamily="2" charset="0"/>
              </a:rPr>
              <a:t>What was the building before it housed the National </a:t>
            </a:r>
            <a:r>
              <a:rPr lang="en-US" b="1" dirty="0" smtClean="0">
                <a:solidFill>
                  <a:srgbClr val="FF00FF"/>
                </a:solidFill>
                <a:effectLst>
                  <a:glow rad="355600">
                    <a:schemeClr val="bg1">
                      <a:alpha val="60000"/>
                    </a:schemeClr>
                  </a:glow>
                </a:effectLst>
                <a:latin typeface="AR BLANCA" pitchFamily="2" charset="0"/>
              </a:rPr>
              <a:t>Headquarters</a:t>
            </a:r>
            <a:r>
              <a:rPr lang="en-US" b="1" dirty="0" smtClean="0">
                <a:solidFill>
                  <a:srgbClr val="FF00FF"/>
                </a:solidFill>
                <a:effectLst>
                  <a:glow rad="393700">
                    <a:schemeClr val="bg1">
                      <a:alpha val="61000"/>
                    </a:schemeClr>
                  </a:glow>
                </a:effectLst>
                <a:latin typeface="AR BLANCA" pitchFamily="2" charset="0"/>
              </a:rPr>
              <a:t>?</a:t>
            </a:r>
            <a:endParaRPr lang="en-US" b="1" dirty="0">
              <a:solidFill>
                <a:srgbClr val="FF00FF"/>
              </a:solidFill>
              <a:effectLst>
                <a:glow rad="393700">
                  <a:schemeClr val="bg1">
                    <a:alpha val="61000"/>
                  </a:schemeClr>
                </a:glow>
              </a:effectLst>
              <a:latin typeface="AR BLANCA" pitchFamily="2" charset="0"/>
            </a:endParaRPr>
          </a:p>
        </p:txBody>
      </p:sp>
      <p:sp>
        <p:nvSpPr>
          <p:cNvPr id="3" name="Content Placeholder 2"/>
          <p:cNvSpPr>
            <a:spLocks noGrp="1"/>
          </p:cNvSpPr>
          <p:nvPr>
            <p:ph idx="1"/>
          </p:nvPr>
        </p:nvSpPr>
        <p:spPr>
          <a:xfrm>
            <a:off x="5083578" y="1676400"/>
            <a:ext cx="3870544" cy="4525963"/>
          </a:xfrm>
        </p:spPr>
        <p:txBody>
          <a:bodyPr>
            <a:normAutofit fontScale="77500" lnSpcReduction="20000"/>
          </a:bodyPr>
          <a:lstStyle/>
          <a:p>
            <a:pPr marL="0" indent="0">
              <a:buNone/>
            </a:pPr>
            <a:r>
              <a:rPr lang="en-US" b="1" dirty="0" smtClean="0">
                <a:solidFill>
                  <a:schemeClr val="bg1"/>
                </a:solidFill>
                <a:latin typeface="AR CENA" pitchFamily="2" charset="0"/>
              </a:rPr>
              <a:t>In November 1991, the National Headquarters moved from the </a:t>
            </a:r>
            <a:r>
              <a:rPr lang="en-US" b="1" dirty="0" err="1" smtClean="0">
                <a:solidFill>
                  <a:schemeClr val="bg1"/>
                </a:solidFill>
                <a:latin typeface="AR CENA" pitchFamily="2" charset="0"/>
              </a:rPr>
              <a:t>Seretean</a:t>
            </a:r>
            <a:r>
              <a:rPr lang="en-US" b="1" dirty="0" smtClean="0">
                <a:solidFill>
                  <a:schemeClr val="bg1"/>
                </a:solidFill>
                <a:latin typeface="AR CENA" pitchFamily="2" charset="0"/>
              </a:rPr>
              <a:t> Center to Stillwater Station, a former Santa Fe Railway depot which had been purchased by the Sorority and Fraternity from a group of five Stillwater citizens who had bought the station at an auction in order to insure its preservation.</a:t>
            </a:r>
          </a:p>
        </p:txBody>
      </p:sp>
      <p:pic>
        <p:nvPicPr>
          <p:cNvPr id="2050" name="Picture 2" descr="http://a2.sphotos.ak.fbcdn.net/hphotos-ak-ash1/162920_743773265457_20603922_40389108_1670079_n.jpg"/>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3087" y="2209800"/>
            <a:ext cx="4990491" cy="372207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959125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533400" y="1143000"/>
            <a:ext cx="8229599" cy="3416320"/>
          </a:xfrm>
          <a:prstGeom prst="rect">
            <a:avLst/>
          </a:prstGeom>
        </p:spPr>
        <p:txBody>
          <a:bodyPr wrap="square">
            <a:spAutoFit/>
          </a:bodyPr>
          <a:lstStyle/>
          <a:p>
            <a:r>
              <a:rPr lang="en-US" sz="7200" dirty="0" smtClean="0">
                <a:solidFill>
                  <a:schemeClr val="bg1"/>
                </a:solidFill>
              </a:rPr>
              <a:t>Who are the National Chapter Field Representatives?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6576822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loud 2"/>
          <p:cNvSpPr/>
          <p:nvPr/>
        </p:nvSpPr>
        <p:spPr>
          <a:xfrm>
            <a:off x="76200" y="82122"/>
            <a:ext cx="5257800" cy="1630564"/>
          </a:xfrm>
          <a:prstGeom prst="cloud">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62000" y="457200"/>
            <a:ext cx="3657601" cy="707886"/>
          </a:xfrm>
          <a:prstGeom prst="rect">
            <a:avLst/>
          </a:prstGeom>
          <a:noFill/>
        </p:spPr>
        <p:txBody>
          <a:bodyPr wrap="square" rtlCol="0">
            <a:spAutoFit/>
          </a:bodyPr>
          <a:lstStyle/>
          <a:p>
            <a:pPr algn="ctr"/>
            <a:r>
              <a:rPr lang="en-US" sz="4000" b="1" dirty="0" err="1" smtClean="0">
                <a:solidFill>
                  <a:schemeClr val="bg1"/>
                </a:solidFill>
              </a:rPr>
              <a:t>Zeb</a:t>
            </a:r>
            <a:r>
              <a:rPr lang="en-US" sz="4000" b="1" dirty="0" smtClean="0">
                <a:solidFill>
                  <a:schemeClr val="bg1"/>
                </a:solidFill>
              </a:rPr>
              <a:t> Watkins</a:t>
            </a:r>
            <a:endParaRPr lang="en-US" sz="40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585030" y="1970314"/>
            <a:ext cx="4949370" cy="44196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329390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80">
                                          <p:stCondLst>
                                            <p:cond delay="0"/>
                                          </p:stCondLst>
                                        </p:cTn>
                                        <p:tgtEl>
                                          <p:spTgt spid="10">
                                            <p:txEl>
                                              <p:pRg st="0" end="0"/>
                                            </p:txEl>
                                          </p:spTgt>
                                        </p:tgtEl>
                                      </p:cBhvr>
                                    </p:animEffect>
                                    <p:anim calcmode="lin" valueType="num">
                                      <p:cBhvr>
                                        <p:cTn id="8" dur="1822"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xEl>
                                              <p:pRg st="0" end="0"/>
                                            </p:txEl>
                                          </p:spTgt>
                                        </p:tgtEl>
                                      </p:cBhvr>
                                      <p:to x="100000" y="60000"/>
                                    </p:animScale>
                                    <p:animScale>
                                      <p:cBhvr>
                                        <p:cTn id="14" dur="166" decel="50000">
                                          <p:stCondLst>
                                            <p:cond delay="676"/>
                                          </p:stCondLst>
                                        </p:cTn>
                                        <p:tgtEl>
                                          <p:spTgt spid="10">
                                            <p:txEl>
                                              <p:pRg st="0" end="0"/>
                                            </p:txEl>
                                          </p:spTgt>
                                        </p:tgtEl>
                                      </p:cBhvr>
                                      <p:to x="100000" y="100000"/>
                                    </p:animScale>
                                    <p:animScale>
                                      <p:cBhvr>
                                        <p:cTn id="15" dur="26">
                                          <p:stCondLst>
                                            <p:cond delay="1312"/>
                                          </p:stCondLst>
                                        </p:cTn>
                                        <p:tgtEl>
                                          <p:spTgt spid="10">
                                            <p:txEl>
                                              <p:pRg st="0" end="0"/>
                                            </p:txEl>
                                          </p:spTgt>
                                        </p:tgtEl>
                                      </p:cBhvr>
                                      <p:to x="100000" y="80000"/>
                                    </p:animScale>
                                    <p:animScale>
                                      <p:cBhvr>
                                        <p:cTn id="16" dur="166" decel="50000">
                                          <p:stCondLst>
                                            <p:cond delay="1338"/>
                                          </p:stCondLst>
                                        </p:cTn>
                                        <p:tgtEl>
                                          <p:spTgt spid="10">
                                            <p:txEl>
                                              <p:pRg st="0" end="0"/>
                                            </p:txEl>
                                          </p:spTgt>
                                        </p:tgtEl>
                                      </p:cBhvr>
                                      <p:to x="100000" y="100000"/>
                                    </p:animScale>
                                    <p:animScale>
                                      <p:cBhvr>
                                        <p:cTn id="17" dur="26">
                                          <p:stCondLst>
                                            <p:cond delay="1642"/>
                                          </p:stCondLst>
                                        </p:cTn>
                                        <p:tgtEl>
                                          <p:spTgt spid="10">
                                            <p:txEl>
                                              <p:pRg st="0" end="0"/>
                                            </p:txEl>
                                          </p:spTgt>
                                        </p:tgtEl>
                                      </p:cBhvr>
                                      <p:to x="100000" y="90000"/>
                                    </p:animScale>
                                    <p:animScale>
                                      <p:cBhvr>
                                        <p:cTn id="18" dur="166" decel="50000">
                                          <p:stCondLst>
                                            <p:cond delay="1668"/>
                                          </p:stCondLst>
                                        </p:cTn>
                                        <p:tgtEl>
                                          <p:spTgt spid="10">
                                            <p:txEl>
                                              <p:pRg st="0" end="0"/>
                                            </p:txEl>
                                          </p:spTgt>
                                        </p:tgtEl>
                                      </p:cBhvr>
                                      <p:to x="100000" y="100000"/>
                                    </p:animScale>
                                    <p:animScale>
                                      <p:cBhvr>
                                        <p:cTn id="19" dur="26">
                                          <p:stCondLst>
                                            <p:cond delay="1808"/>
                                          </p:stCondLst>
                                        </p:cTn>
                                        <p:tgtEl>
                                          <p:spTgt spid="10">
                                            <p:txEl>
                                              <p:pRg st="0" end="0"/>
                                            </p:txEl>
                                          </p:spTgt>
                                        </p:tgtEl>
                                      </p:cBhvr>
                                      <p:to x="100000" y="95000"/>
                                    </p:animScale>
                                    <p:animScale>
                                      <p:cBhvr>
                                        <p:cTn id="20" dur="166" decel="50000">
                                          <p:stCondLst>
                                            <p:cond delay="1834"/>
                                          </p:stCondLst>
                                        </p:cTn>
                                        <p:tgtEl>
                                          <p:spTgt spid="10">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style.rotation</p:attrName>
                                        </p:attrNameLst>
                                      </p:cBhvr>
                                      <p:tavLst>
                                        <p:tav tm="0">
                                          <p:val>
                                            <p:fltVal val="90"/>
                                          </p:val>
                                        </p:tav>
                                        <p:tav tm="100000">
                                          <p:val>
                                            <p:fltVal val="0"/>
                                          </p:val>
                                        </p:tav>
                                      </p:tavLst>
                                    </p:anim>
                                    <p:animEffect transition="in" filter="fade">
                                      <p:cBhvr>
                                        <p:cTn id="2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0" y="381000"/>
            <a:ext cx="8458200" cy="62484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Rectangle 1"/>
          <p:cNvSpPr/>
          <p:nvPr/>
        </p:nvSpPr>
        <p:spPr>
          <a:xfrm>
            <a:off x="457200" y="436886"/>
            <a:ext cx="8229600" cy="6093976"/>
          </a:xfrm>
          <a:prstGeom prst="rect">
            <a:avLst/>
          </a:prstGeom>
        </p:spPr>
        <p:txBody>
          <a:bodyPr wrap="square">
            <a:spAutoFit/>
          </a:bodyPr>
          <a:lstStyle/>
          <a:p>
            <a:pPr marL="285750" indent="-285750">
              <a:buFont typeface="Courier New" pitchFamily="49" charset="0"/>
              <a:buChar char="o"/>
            </a:pPr>
            <a:r>
              <a:rPr lang="en-US" sz="2600" b="1" dirty="0">
                <a:solidFill>
                  <a:schemeClr val="bg1"/>
                </a:solidFill>
              </a:rPr>
              <a:t>A graduate of Butler University, where he received a </a:t>
            </a:r>
            <a:endParaRPr lang="en-US" sz="2600" b="1" dirty="0" smtClean="0">
              <a:solidFill>
                <a:schemeClr val="bg1"/>
              </a:solidFill>
            </a:endParaRPr>
          </a:p>
          <a:p>
            <a:pPr marL="742950" lvl="1" indent="-285750">
              <a:buFont typeface="Courier New" pitchFamily="49" charset="0"/>
              <a:buChar char="o"/>
            </a:pPr>
            <a:r>
              <a:rPr lang="en-US" sz="2600" b="1" dirty="0" smtClean="0">
                <a:solidFill>
                  <a:schemeClr val="bg1"/>
                </a:solidFill>
              </a:rPr>
              <a:t>Bachelor </a:t>
            </a:r>
            <a:r>
              <a:rPr lang="en-US" sz="2600" b="1" dirty="0">
                <a:solidFill>
                  <a:schemeClr val="bg1"/>
                </a:solidFill>
              </a:rPr>
              <a:t>of Arts degree in Music.</a:t>
            </a:r>
          </a:p>
          <a:p>
            <a:pPr marL="285750" indent="-285750">
              <a:buFont typeface="Courier New" pitchFamily="49" charset="0"/>
              <a:buChar char="o"/>
            </a:pPr>
            <a:r>
              <a:rPr lang="en-US" sz="2600" b="1" dirty="0">
                <a:solidFill>
                  <a:schemeClr val="bg1"/>
                </a:solidFill>
              </a:rPr>
              <a:t>An alumnus of the Alpha Beta Chapter</a:t>
            </a:r>
          </a:p>
          <a:p>
            <a:pPr marL="285750" indent="-285750">
              <a:buFont typeface="Courier New" pitchFamily="49" charset="0"/>
              <a:buChar char="o"/>
            </a:pPr>
            <a:r>
              <a:rPr lang="en-US" sz="2600" b="1" dirty="0">
                <a:solidFill>
                  <a:schemeClr val="bg1"/>
                </a:solidFill>
              </a:rPr>
              <a:t>Served in a variety of leadership roles in the </a:t>
            </a:r>
            <a:r>
              <a:rPr lang="en-US" sz="2600" b="1" dirty="0" smtClean="0">
                <a:solidFill>
                  <a:schemeClr val="bg1"/>
                </a:solidFill>
              </a:rPr>
              <a:t>fraternity</a:t>
            </a:r>
          </a:p>
          <a:p>
            <a:pPr marL="742950" lvl="1" indent="-285750">
              <a:buFont typeface="Courier New" pitchFamily="49" charset="0"/>
              <a:buChar char="o"/>
            </a:pPr>
            <a:r>
              <a:rPr lang="en-US" sz="2600" b="1" dirty="0" smtClean="0">
                <a:solidFill>
                  <a:schemeClr val="bg1"/>
                </a:solidFill>
              </a:rPr>
              <a:t>chapter </a:t>
            </a:r>
            <a:r>
              <a:rPr lang="en-US" sz="2600" b="1" dirty="0">
                <a:solidFill>
                  <a:schemeClr val="bg1"/>
                </a:solidFill>
              </a:rPr>
              <a:t>president </a:t>
            </a:r>
            <a:endParaRPr lang="en-US" sz="2600" b="1" dirty="0" smtClean="0">
              <a:solidFill>
                <a:schemeClr val="bg1"/>
              </a:solidFill>
            </a:endParaRPr>
          </a:p>
          <a:p>
            <a:pPr marL="742950" lvl="1" indent="-285750">
              <a:buFont typeface="Courier New" pitchFamily="49" charset="0"/>
              <a:buChar char="o"/>
            </a:pPr>
            <a:r>
              <a:rPr lang="en-US" sz="2600" b="1" dirty="0" smtClean="0">
                <a:solidFill>
                  <a:schemeClr val="bg1"/>
                </a:solidFill>
              </a:rPr>
              <a:t>two </a:t>
            </a:r>
            <a:r>
              <a:rPr lang="en-US" sz="2600" b="1" dirty="0">
                <a:solidFill>
                  <a:schemeClr val="bg1"/>
                </a:solidFill>
              </a:rPr>
              <a:t>terms as officer on the North Central District council. </a:t>
            </a:r>
          </a:p>
          <a:p>
            <a:pPr marL="285750" indent="-285750">
              <a:buFont typeface="Courier New" pitchFamily="49" charset="0"/>
              <a:buChar char="o"/>
            </a:pPr>
            <a:r>
              <a:rPr lang="en-US" sz="2600" b="1" dirty="0">
                <a:solidFill>
                  <a:schemeClr val="bg1"/>
                </a:solidFill>
              </a:rPr>
              <a:t>Active in the Student Government Association</a:t>
            </a:r>
          </a:p>
          <a:p>
            <a:pPr marL="285750" indent="-285750">
              <a:buFont typeface="Courier New" pitchFamily="49" charset="0"/>
              <a:buChar char="o"/>
            </a:pPr>
            <a:r>
              <a:rPr lang="en-US" sz="2600" b="1" dirty="0">
                <a:solidFill>
                  <a:schemeClr val="bg1"/>
                </a:solidFill>
              </a:rPr>
              <a:t>played bassoon and saxophone </a:t>
            </a:r>
          </a:p>
          <a:p>
            <a:pPr marL="285750" indent="-285750">
              <a:buFont typeface="Courier New" pitchFamily="49" charset="0"/>
              <a:buChar char="o"/>
            </a:pPr>
            <a:r>
              <a:rPr lang="en-US" sz="2600" b="1" dirty="0" smtClean="0">
                <a:solidFill>
                  <a:schemeClr val="bg1"/>
                </a:solidFill>
              </a:rPr>
              <a:t>Held memberships in the following </a:t>
            </a:r>
          </a:p>
          <a:p>
            <a:pPr marL="742950" lvl="1" indent="-285750">
              <a:buFont typeface="Courier New" pitchFamily="49" charset="0"/>
              <a:buChar char="o"/>
            </a:pPr>
            <a:r>
              <a:rPr lang="en-US" sz="2600" b="1" dirty="0" smtClean="0">
                <a:solidFill>
                  <a:schemeClr val="bg1"/>
                </a:solidFill>
              </a:rPr>
              <a:t> </a:t>
            </a:r>
            <a:r>
              <a:rPr lang="en-US" sz="2600" b="1" dirty="0">
                <a:solidFill>
                  <a:schemeClr val="bg1"/>
                </a:solidFill>
              </a:rPr>
              <a:t>National Association of Student Personnel </a:t>
            </a:r>
            <a:r>
              <a:rPr lang="en-US" sz="2600" b="1" dirty="0" smtClean="0">
                <a:solidFill>
                  <a:schemeClr val="bg1"/>
                </a:solidFill>
              </a:rPr>
              <a:t>Administrators;</a:t>
            </a:r>
          </a:p>
          <a:p>
            <a:pPr marL="742950" lvl="1" indent="-285750">
              <a:buFont typeface="Courier New" pitchFamily="49" charset="0"/>
              <a:buChar char="o"/>
            </a:pPr>
            <a:r>
              <a:rPr lang="en-US" sz="2600" b="1" dirty="0" smtClean="0">
                <a:solidFill>
                  <a:schemeClr val="bg1"/>
                </a:solidFill>
              </a:rPr>
              <a:t>International </a:t>
            </a:r>
            <a:r>
              <a:rPr lang="en-US" sz="2600" b="1" dirty="0">
                <a:solidFill>
                  <a:schemeClr val="bg1"/>
                </a:solidFill>
              </a:rPr>
              <a:t>Double Reed </a:t>
            </a:r>
            <a:r>
              <a:rPr lang="en-US" sz="2600" b="1" dirty="0" smtClean="0">
                <a:solidFill>
                  <a:schemeClr val="bg1"/>
                </a:solidFill>
              </a:rPr>
              <a:t>Society;</a:t>
            </a:r>
          </a:p>
          <a:p>
            <a:pPr marL="742950" lvl="1" indent="-285750">
              <a:buFont typeface="Courier New" pitchFamily="49" charset="0"/>
              <a:buChar char="o"/>
            </a:pPr>
            <a:r>
              <a:rPr lang="en-US" sz="2600" b="1" dirty="0" smtClean="0">
                <a:solidFill>
                  <a:schemeClr val="bg1"/>
                </a:solidFill>
              </a:rPr>
              <a:t>National </a:t>
            </a:r>
            <a:r>
              <a:rPr lang="en-US" sz="2600" b="1" dirty="0">
                <a:solidFill>
                  <a:schemeClr val="bg1"/>
                </a:solidFill>
              </a:rPr>
              <a:t>Association of </a:t>
            </a:r>
            <a:r>
              <a:rPr lang="en-US" sz="2600" b="1" dirty="0" smtClean="0">
                <a:solidFill>
                  <a:schemeClr val="bg1"/>
                </a:solidFill>
              </a:rPr>
              <a:t>Parliamentarians</a:t>
            </a:r>
          </a:p>
          <a:p>
            <a:pPr marL="742950" lvl="1" indent="-285750">
              <a:buFont typeface="Courier New" pitchFamily="49" charset="0"/>
              <a:buChar char="o"/>
            </a:pPr>
            <a:r>
              <a:rPr lang="en-US" sz="2600" b="1" dirty="0" smtClean="0">
                <a:solidFill>
                  <a:schemeClr val="bg1"/>
                </a:solidFill>
              </a:rPr>
              <a:t>Kappa </a:t>
            </a:r>
            <a:r>
              <a:rPr lang="en-US" sz="2600" b="1" dirty="0">
                <a:solidFill>
                  <a:schemeClr val="bg1"/>
                </a:solidFill>
              </a:rPr>
              <a:t>Kappa Psi Alumni Association.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4163089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randombar(horizontal)">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randombar(horizontal)">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randombar(horizontal)">
                                      <p:cBhvr>
                                        <p:cTn id="62" dur="500"/>
                                        <p:tgtEl>
                                          <p:spTgt spid="2">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Effect transition="in" filter="randombar(horizontal)">
                                      <p:cBhvr>
                                        <p:cTn id="67"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loud 2"/>
          <p:cNvSpPr/>
          <p:nvPr/>
        </p:nvSpPr>
        <p:spPr>
          <a:xfrm>
            <a:off x="76200" y="45836"/>
            <a:ext cx="5257800" cy="1630564"/>
          </a:xfrm>
          <a:prstGeom prst="cloud">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61999" y="461975"/>
            <a:ext cx="3657601" cy="646331"/>
          </a:xfrm>
          <a:prstGeom prst="rect">
            <a:avLst/>
          </a:prstGeom>
          <a:noFill/>
        </p:spPr>
        <p:txBody>
          <a:bodyPr wrap="square" rtlCol="0">
            <a:spAutoFit/>
          </a:bodyPr>
          <a:lstStyle/>
          <a:p>
            <a:pPr algn="ctr"/>
            <a:r>
              <a:rPr lang="en-US" sz="3600" b="1" dirty="0" err="1" smtClean="0">
                <a:solidFill>
                  <a:schemeClr val="bg1"/>
                </a:solidFill>
              </a:rPr>
              <a:t>Yvone</a:t>
            </a:r>
            <a:r>
              <a:rPr lang="en-US" sz="3600" b="1" dirty="0" smtClean="0">
                <a:solidFill>
                  <a:schemeClr val="bg1"/>
                </a:solidFill>
              </a:rPr>
              <a:t> Day</a:t>
            </a:r>
            <a:endParaRPr lang="en-US" sz="3600"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419600" y="1676400"/>
            <a:ext cx="4339919" cy="4953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329390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80">
                                          <p:stCondLst>
                                            <p:cond delay="0"/>
                                          </p:stCondLst>
                                        </p:cTn>
                                        <p:tgtEl>
                                          <p:spTgt spid="10">
                                            <p:txEl>
                                              <p:pRg st="0" end="0"/>
                                            </p:txEl>
                                          </p:spTgt>
                                        </p:tgtEl>
                                      </p:cBhvr>
                                    </p:animEffect>
                                    <p:anim calcmode="lin" valueType="num">
                                      <p:cBhvr>
                                        <p:cTn id="8" dur="1822"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xEl>
                                              <p:pRg st="0" end="0"/>
                                            </p:txEl>
                                          </p:spTgt>
                                        </p:tgtEl>
                                      </p:cBhvr>
                                      <p:to x="100000" y="60000"/>
                                    </p:animScale>
                                    <p:animScale>
                                      <p:cBhvr>
                                        <p:cTn id="14" dur="166" decel="50000">
                                          <p:stCondLst>
                                            <p:cond delay="676"/>
                                          </p:stCondLst>
                                        </p:cTn>
                                        <p:tgtEl>
                                          <p:spTgt spid="10">
                                            <p:txEl>
                                              <p:pRg st="0" end="0"/>
                                            </p:txEl>
                                          </p:spTgt>
                                        </p:tgtEl>
                                      </p:cBhvr>
                                      <p:to x="100000" y="100000"/>
                                    </p:animScale>
                                    <p:animScale>
                                      <p:cBhvr>
                                        <p:cTn id="15" dur="26">
                                          <p:stCondLst>
                                            <p:cond delay="1312"/>
                                          </p:stCondLst>
                                        </p:cTn>
                                        <p:tgtEl>
                                          <p:spTgt spid="10">
                                            <p:txEl>
                                              <p:pRg st="0" end="0"/>
                                            </p:txEl>
                                          </p:spTgt>
                                        </p:tgtEl>
                                      </p:cBhvr>
                                      <p:to x="100000" y="80000"/>
                                    </p:animScale>
                                    <p:animScale>
                                      <p:cBhvr>
                                        <p:cTn id="16" dur="166" decel="50000">
                                          <p:stCondLst>
                                            <p:cond delay="1338"/>
                                          </p:stCondLst>
                                        </p:cTn>
                                        <p:tgtEl>
                                          <p:spTgt spid="10">
                                            <p:txEl>
                                              <p:pRg st="0" end="0"/>
                                            </p:txEl>
                                          </p:spTgt>
                                        </p:tgtEl>
                                      </p:cBhvr>
                                      <p:to x="100000" y="100000"/>
                                    </p:animScale>
                                    <p:animScale>
                                      <p:cBhvr>
                                        <p:cTn id="17" dur="26">
                                          <p:stCondLst>
                                            <p:cond delay="1642"/>
                                          </p:stCondLst>
                                        </p:cTn>
                                        <p:tgtEl>
                                          <p:spTgt spid="10">
                                            <p:txEl>
                                              <p:pRg st="0" end="0"/>
                                            </p:txEl>
                                          </p:spTgt>
                                        </p:tgtEl>
                                      </p:cBhvr>
                                      <p:to x="100000" y="90000"/>
                                    </p:animScale>
                                    <p:animScale>
                                      <p:cBhvr>
                                        <p:cTn id="18" dur="166" decel="50000">
                                          <p:stCondLst>
                                            <p:cond delay="1668"/>
                                          </p:stCondLst>
                                        </p:cTn>
                                        <p:tgtEl>
                                          <p:spTgt spid="10">
                                            <p:txEl>
                                              <p:pRg st="0" end="0"/>
                                            </p:txEl>
                                          </p:spTgt>
                                        </p:tgtEl>
                                      </p:cBhvr>
                                      <p:to x="100000" y="100000"/>
                                    </p:animScale>
                                    <p:animScale>
                                      <p:cBhvr>
                                        <p:cTn id="19" dur="26">
                                          <p:stCondLst>
                                            <p:cond delay="1808"/>
                                          </p:stCondLst>
                                        </p:cTn>
                                        <p:tgtEl>
                                          <p:spTgt spid="10">
                                            <p:txEl>
                                              <p:pRg st="0" end="0"/>
                                            </p:txEl>
                                          </p:spTgt>
                                        </p:tgtEl>
                                      </p:cBhvr>
                                      <p:to x="100000" y="95000"/>
                                    </p:animScale>
                                    <p:animScale>
                                      <p:cBhvr>
                                        <p:cTn id="20" dur="166" decel="50000">
                                          <p:stCondLst>
                                            <p:cond delay="1834"/>
                                          </p:stCondLst>
                                        </p:cTn>
                                        <p:tgtEl>
                                          <p:spTgt spid="10">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ounded Rectangle 1"/>
          <p:cNvSpPr/>
          <p:nvPr/>
        </p:nvSpPr>
        <p:spPr>
          <a:xfrm>
            <a:off x="228600" y="228600"/>
            <a:ext cx="8763000" cy="6477000"/>
          </a:xfrm>
          <a:prstGeom prst="roundRect">
            <a:avLst/>
          </a:prstGeom>
          <a:noFill/>
          <a:ln w="50800">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19100" y="450652"/>
            <a:ext cx="8382000" cy="5847755"/>
          </a:xfrm>
          <a:prstGeom prst="rect">
            <a:avLst/>
          </a:prstGeom>
        </p:spPr>
        <p:txBody>
          <a:bodyPr wrap="square">
            <a:spAutoFit/>
          </a:bodyPr>
          <a:lstStyle/>
          <a:p>
            <a:pPr marL="457200" indent="-457200">
              <a:buFont typeface="Arial" pitchFamily="34" charset="0"/>
              <a:buChar char="•"/>
            </a:pPr>
            <a:r>
              <a:rPr lang="en-US" sz="3400" b="1" dirty="0" smtClean="0">
                <a:solidFill>
                  <a:schemeClr val="bg1"/>
                </a:solidFill>
              </a:rPr>
              <a:t>2012 </a:t>
            </a:r>
            <a:r>
              <a:rPr lang="en-US" sz="3400" b="1" dirty="0">
                <a:solidFill>
                  <a:schemeClr val="bg1"/>
                </a:solidFill>
              </a:rPr>
              <a:t>graduate of Virginia Commonwealth </a:t>
            </a:r>
            <a:r>
              <a:rPr lang="en-US" sz="3400" b="1" dirty="0" smtClean="0">
                <a:solidFill>
                  <a:schemeClr val="bg1"/>
                </a:solidFill>
              </a:rPr>
              <a:t>University</a:t>
            </a:r>
          </a:p>
          <a:p>
            <a:pPr marL="914400" lvl="1" indent="-457200">
              <a:buFont typeface="Arial" pitchFamily="34" charset="0"/>
              <a:buChar char="•"/>
            </a:pPr>
            <a:r>
              <a:rPr lang="en-US" sz="3400" b="1" dirty="0">
                <a:solidFill>
                  <a:schemeClr val="bg1"/>
                </a:solidFill>
              </a:rPr>
              <a:t> </a:t>
            </a:r>
            <a:r>
              <a:rPr lang="en-US" sz="3400" b="1" dirty="0" smtClean="0">
                <a:solidFill>
                  <a:schemeClr val="bg1"/>
                </a:solidFill>
              </a:rPr>
              <a:t>Bachelors </a:t>
            </a:r>
            <a:r>
              <a:rPr lang="en-US" sz="3400" b="1" dirty="0">
                <a:solidFill>
                  <a:schemeClr val="bg1"/>
                </a:solidFill>
              </a:rPr>
              <a:t>in Music </a:t>
            </a:r>
            <a:r>
              <a:rPr lang="en-US" sz="3400" b="1" dirty="0" smtClean="0">
                <a:solidFill>
                  <a:schemeClr val="bg1"/>
                </a:solidFill>
              </a:rPr>
              <a:t>Performance</a:t>
            </a:r>
          </a:p>
          <a:p>
            <a:pPr marL="1371600" lvl="2" indent="-457200">
              <a:buFont typeface="Arial" pitchFamily="34" charset="0"/>
              <a:buChar char="•"/>
            </a:pPr>
            <a:r>
              <a:rPr lang="en-US" sz="3400" b="1" dirty="0" smtClean="0">
                <a:solidFill>
                  <a:schemeClr val="bg1"/>
                </a:solidFill>
              </a:rPr>
              <a:t>Bassoon</a:t>
            </a:r>
          </a:p>
          <a:p>
            <a:pPr marL="457200" indent="-457200">
              <a:buFont typeface="Arial" pitchFamily="34" charset="0"/>
              <a:buChar char="•"/>
            </a:pPr>
            <a:r>
              <a:rPr lang="en-US" sz="3400" b="1" dirty="0" smtClean="0">
                <a:solidFill>
                  <a:schemeClr val="bg1"/>
                </a:solidFill>
              </a:rPr>
              <a:t>Recipient of the </a:t>
            </a:r>
            <a:r>
              <a:rPr lang="en-US" sz="3400" b="1" dirty="0">
                <a:solidFill>
                  <a:schemeClr val="bg1"/>
                </a:solidFill>
              </a:rPr>
              <a:t>Outstanding Service Award for her graduating </a:t>
            </a:r>
            <a:r>
              <a:rPr lang="en-US" sz="3400" b="1" dirty="0" smtClean="0">
                <a:solidFill>
                  <a:schemeClr val="bg1"/>
                </a:solidFill>
              </a:rPr>
              <a:t>class</a:t>
            </a:r>
          </a:p>
          <a:p>
            <a:pPr marL="457200" indent="-457200">
              <a:buFont typeface="Arial" pitchFamily="34" charset="0"/>
              <a:buChar char="•"/>
            </a:pPr>
            <a:r>
              <a:rPr lang="en-US" sz="3400" b="1" dirty="0">
                <a:solidFill>
                  <a:schemeClr val="bg1"/>
                </a:solidFill>
              </a:rPr>
              <a:t>I</a:t>
            </a:r>
            <a:r>
              <a:rPr lang="en-US" sz="3400" b="1" dirty="0" smtClean="0">
                <a:solidFill>
                  <a:schemeClr val="bg1"/>
                </a:solidFill>
              </a:rPr>
              <a:t>nitiated </a:t>
            </a:r>
            <a:r>
              <a:rPr lang="en-US" sz="3400" b="1" dirty="0">
                <a:solidFill>
                  <a:schemeClr val="bg1"/>
                </a:solidFill>
              </a:rPr>
              <a:t>in Spring </a:t>
            </a:r>
            <a:r>
              <a:rPr lang="en-US" sz="3400" b="1" dirty="0" smtClean="0">
                <a:solidFill>
                  <a:schemeClr val="bg1"/>
                </a:solidFill>
              </a:rPr>
              <a:t>2008 </a:t>
            </a:r>
            <a:r>
              <a:rPr lang="en-US" sz="3400" b="1" dirty="0">
                <a:solidFill>
                  <a:schemeClr val="bg1"/>
                </a:solidFill>
              </a:rPr>
              <a:t>Kappa Psi </a:t>
            </a:r>
            <a:r>
              <a:rPr lang="en-US" sz="3400" b="1" dirty="0" smtClean="0">
                <a:solidFill>
                  <a:schemeClr val="bg1"/>
                </a:solidFill>
              </a:rPr>
              <a:t>chapter</a:t>
            </a:r>
          </a:p>
          <a:p>
            <a:pPr marL="914400" lvl="1" indent="-457200">
              <a:buFont typeface="Arial" pitchFamily="34" charset="0"/>
              <a:buChar char="•"/>
            </a:pPr>
            <a:r>
              <a:rPr lang="en-US" sz="3400" b="1" dirty="0">
                <a:solidFill>
                  <a:schemeClr val="bg1"/>
                </a:solidFill>
              </a:rPr>
              <a:t>served two terms as chapter President</a:t>
            </a:r>
          </a:p>
          <a:p>
            <a:pPr marL="914400" lvl="1" indent="-457200">
              <a:buFont typeface="Arial" pitchFamily="34" charset="0"/>
              <a:buChar char="•"/>
            </a:pPr>
            <a:r>
              <a:rPr lang="en-US" sz="3400" b="1" dirty="0">
                <a:solidFill>
                  <a:schemeClr val="bg1"/>
                </a:solidFill>
              </a:rPr>
              <a:t>2011-2012 Northeast Member at </a:t>
            </a:r>
            <a:r>
              <a:rPr lang="en-US" sz="3400" b="1" dirty="0" smtClean="0">
                <a:solidFill>
                  <a:schemeClr val="bg1"/>
                </a:solidFill>
              </a:rPr>
              <a:t>Large</a:t>
            </a:r>
          </a:p>
          <a:p>
            <a:pPr marL="457200" indent="-457200">
              <a:buFont typeface="Arial" pitchFamily="34" charset="0"/>
              <a:buChar char="•"/>
            </a:pPr>
            <a:r>
              <a:rPr lang="en-US" sz="3400" b="1" dirty="0" smtClean="0">
                <a:solidFill>
                  <a:schemeClr val="bg1"/>
                </a:solidFill>
              </a:rPr>
              <a:t>Who's </a:t>
            </a:r>
            <a:r>
              <a:rPr lang="en-US" sz="3400" b="1" dirty="0">
                <a:solidFill>
                  <a:schemeClr val="bg1"/>
                </a:solidFill>
              </a:rPr>
              <a:t>Who for College Students and MENC</a:t>
            </a:r>
            <a:r>
              <a:rPr lang="en-US" sz="3400" b="1" dirty="0" smtClean="0">
                <a:solidFill>
                  <a:schemeClr val="bg1"/>
                </a:solidFill>
              </a:rPr>
              <a:t>.</a:t>
            </a:r>
            <a:endParaRPr lang="en-US" sz="3400" b="1"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1983385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914400" y="370582"/>
            <a:ext cx="6877955" cy="1077218"/>
          </a:xfrm>
          <a:prstGeom prst="rect">
            <a:avLst/>
          </a:prstGeom>
        </p:spPr>
        <p:txBody>
          <a:bodyPr wrap="square">
            <a:spAutoFit/>
          </a:bodyPr>
          <a:lstStyle/>
          <a:p>
            <a:pPr algn="ctr"/>
            <a:r>
              <a:rPr lang="en-US" sz="3200" dirty="0" smtClean="0">
                <a:solidFill>
                  <a:schemeClr val="bg1"/>
                </a:solidFill>
              </a:rPr>
              <a:t>Describe the role of the National Chapter Field Representative.</a:t>
            </a:r>
          </a:p>
        </p:txBody>
      </p:sp>
      <p:sp>
        <p:nvSpPr>
          <p:cNvPr id="3" name="Rectangle 2"/>
          <p:cNvSpPr/>
          <p:nvPr/>
        </p:nvSpPr>
        <p:spPr>
          <a:xfrm>
            <a:off x="228600" y="2102852"/>
            <a:ext cx="4038600" cy="4493538"/>
          </a:xfrm>
          <a:prstGeom prst="rect">
            <a:avLst/>
          </a:prstGeom>
        </p:spPr>
        <p:txBody>
          <a:bodyPr wrap="square">
            <a:spAutoFit/>
          </a:bodyPr>
          <a:lstStyle/>
          <a:p>
            <a:pPr marL="285750" indent="-285750">
              <a:buFont typeface="Arial" pitchFamily="34" charset="0"/>
              <a:buChar char="•"/>
            </a:pPr>
            <a:r>
              <a:rPr lang="en-US" sz="2200" dirty="0" smtClean="0">
                <a:solidFill>
                  <a:schemeClr val="bg1"/>
                </a:solidFill>
              </a:rPr>
              <a:t> </a:t>
            </a:r>
            <a:r>
              <a:rPr lang="en-US" sz="2200" b="1" dirty="0">
                <a:solidFill>
                  <a:schemeClr val="bg1"/>
                </a:solidFill>
              </a:rPr>
              <a:t>C</a:t>
            </a:r>
            <a:r>
              <a:rPr lang="en-US" sz="2200" b="1" dirty="0" smtClean="0">
                <a:solidFill>
                  <a:schemeClr val="bg1"/>
                </a:solidFill>
              </a:rPr>
              <a:t>reated and approved</a:t>
            </a:r>
          </a:p>
          <a:p>
            <a:pPr marL="742950" lvl="1" indent="-285750">
              <a:buFont typeface="Arial" pitchFamily="34" charset="0"/>
              <a:buChar char="•"/>
            </a:pPr>
            <a:r>
              <a:rPr lang="en-US" sz="2200" b="1" dirty="0" smtClean="0">
                <a:solidFill>
                  <a:schemeClr val="bg1"/>
                </a:solidFill>
              </a:rPr>
              <a:t>National Chapter of Tau Beta Sigma in 1993.</a:t>
            </a:r>
          </a:p>
          <a:p>
            <a:pPr marL="285750" indent="-285750">
              <a:buFont typeface="Arial" pitchFamily="34" charset="0"/>
              <a:buChar char="•"/>
            </a:pPr>
            <a:r>
              <a:rPr lang="en-US" sz="2200" b="1" dirty="0" smtClean="0">
                <a:solidFill>
                  <a:schemeClr val="bg1"/>
                </a:solidFill>
              </a:rPr>
              <a:t>NCFR program was designed  assist, educate, and motivate chapters and improve communications between the</a:t>
            </a:r>
          </a:p>
          <a:p>
            <a:pPr marL="742950" lvl="1" indent="-285750">
              <a:buFont typeface="Arial" pitchFamily="34" charset="0"/>
              <a:buChar char="•"/>
            </a:pPr>
            <a:r>
              <a:rPr lang="en-US" sz="2200" b="1" dirty="0">
                <a:solidFill>
                  <a:schemeClr val="bg1"/>
                </a:solidFill>
              </a:rPr>
              <a:t>Chapters</a:t>
            </a:r>
          </a:p>
          <a:p>
            <a:pPr marL="742950" lvl="1" indent="-285750">
              <a:buFont typeface="Arial" pitchFamily="34" charset="0"/>
              <a:buChar char="•"/>
            </a:pPr>
            <a:r>
              <a:rPr lang="en-US" sz="2200" b="1" dirty="0">
                <a:solidFill>
                  <a:schemeClr val="bg1"/>
                </a:solidFill>
              </a:rPr>
              <a:t> National Council</a:t>
            </a:r>
          </a:p>
          <a:p>
            <a:pPr marL="742950" lvl="1" indent="-285750">
              <a:buFont typeface="Arial" pitchFamily="34" charset="0"/>
              <a:buChar char="•"/>
            </a:pPr>
            <a:r>
              <a:rPr lang="en-US" sz="2200" b="1" dirty="0">
                <a:solidFill>
                  <a:schemeClr val="bg1"/>
                </a:solidFill>
              </a:rPr>
              <a:t> National Headquarters </a:t>
            </a:r>
            <a:endParaRPr lang="en-US" sz="2200" b="1" dirty="0" smtClean="0">
              <a:solidFill>
                <a:schemeClr val="bg1"/>
              </a:solidFill>
            </a:endParaRPr>
          </a:p>
          <a:p>
            <a:pPr marL="285750" indent="-285750">
              <a:buFont typeface="Arial" pitchFamily="34" charset="0"/>
              <a:buChar char="•"/>
            </a:pPr>
            <a:r>
              <a:rPr lang="en-US" sz="2200" b="1" dirty="0">
                <a:solidFill>
                  <a:schemeClr val="bg1"/>
                </a:solidFill>
              </a:rPr>
              <a:t>The general mission of the CFR is “to </a:t>
            </a:r>
            <a:r>
              <a:rPr lang="en-US" sz="2200" b="1" u="sng" dirty="0">
                <a:solidFill>
                  <a:schemeClr val="bg1"/>
                </a:solidFill>
              </a:rPr>
              <a:t>inquire</a:t>
            </a:r>
            <a:r>
              <a:rPr lang="en-US" sz="2200" b="1" dirty="0">
                <a:solidFill>
                  <a:schemeClr val="bg1"/>
                </a:solidFill>
              </a:rPr>
              <a:t>, to analyze, and to </a:t>
            </a:r>
            <a:r>
              <a:rPr lang="en-US" sz="2200" b="1" u="sng" dirty="0">
                <a:solidFill>
                  <a:schemeClr val="bg1"/>
                </a:solidFill>
              </a:rPr>
              <a:t>inspire</a:t>
            </a:r>
            <a:r>
              <a:rPr lang="en-US" sz="2200" b="1" dirty="0" smtClean="0">
                <a:solidFill>
                  <a:schemeClr val="bg1"/>
                </a:solidFill>
              </a:rPr>
              <a:t>.”</a:t>
            </a:r>
          </a:p>
        </p:txBody>
      </p:sp>
      <p:sp>
        <p:nvSpPr>
          <p:cNvPr id="4" name="Rectangle 3"/>
          <p:cNvSpPr/>
          <p:nvPr/>
        </p:nvSpPr>
        <p:spPr>
          <a:xfrm>
            <a:off x="4427195" y="1841242"/>
            <a:ext cx="4716805" cy="5016758"/>
          </a:xfrm>
          <a:prstGeom prst="rect">
            <a:avLst/>
          </a:prstGeom>
        </p:spPr>
        <p:txBody>
          <a:bodyPr wrap="square">
            <a:spAutoFit/>
          </a:bodyPr>
          <a:lstStyle/>
          <a:p>
            <a:pPr marL="285750" indent="-285750">
              <a:buFont typeface="Arial" pitchFamily="34" charset="0"/>
              <a:buChar char="•"/>
            </a:pPr>
            <a:r>
              <a:rPr lang="en-US" sz="2000" b="1" dirty="0" smtClean="0">
                <a:solidFill>
                  <a:schemeClr val="bg1"/>
                </a:solidFill>
              </a:rPr>
              <a:t>Each Chapter Field Representative </a:t>
            </a:r>
          </a:p>
          <a:p>
            <a:pPr marL="742950" lvl="1" indent="-285750">
              <a:buFont typeface="Arial" pitchFamily="34" charset="0"/>
              <a:buChar char="•"/>
            </a:pPr>
            <a:r>
              <a:rPr lang="en-US" sz="2000" b="1" dirty="0" smtClean="0">
                <a:solidFill>
                  <a:schemeClr val="bg1"/>
                </a:solidFill>
              </a:rPr>
              <a:t>serves for </a:t>
            </a:r>
            <a:r>
              <a:rPr lang="en-US" sz="2000" b="1" dirty="0">
                <a:solidFill>
                  <a:schemeClr val="bg1"/>
                </a:solidFill>
              </a:rPr>
              <a:t>2</a:t>
            </a:r>
            <a:r>
              <a:rPr lang="en-US" sz="2000" b="1" dirty="0" smtClean="0">
                <a:solidFill>
                  <a:schemeClr val="bg1"/>
                </a:solidFill>
              </a:rPr>
              <a:t> years</a:t>
            </a:r>
          </a:p>
          <a:p>
            <a:pPr marL="285750" indent="-285750">
              <a:buFont typeface="Arial" pitchFamily="34" charset="0"/>
              <a:buChar char="•"/>
            </a:pPr>
            <a:r>
              <a:rPr lang="en-US" sz="2000" b="1" dirty="0" smtClean="0">
                <a:solidFill>
                  <a:schemeClr val="bg1"/>
                </a:solidFill>
              </a:rPr>
              <a:t>During which time she/he will travel </a:t>
            </a:r>
          </a:p>
          <a:p>
            <a:pPr marL="742950" lvl="1" indent="-285750">
              <a:buFont typeface="Arial" pitchFamily="34" charset="0"/>
              <a:buChar char="•"/>
            </a:pPr>
            <a:r>
              <a:rPr lang="en-US" sz="2000" b="1" dirty="0" smtClean="0">
                <a:solidFill>
                  <a:schemeClr val="bg1"/>
                </a:solidFill>
              </a:rPr>
              <a:t>180 days out of each year </a:t>
            </a:r>
          </a:p>
          <a:p>
            <a:pPr marL="742950" lvl="1" indent="-285750">
              <a:buFont typeface="Arial" pitchFamily="34" charset="0"/>
              <a:buChar char="•"/>
            </a:pPr>
            <a:r>
              <a:rPr lang="en-US" sz="2000" b="1" dirty="0" smtClean="0">
                <a:solidFill>
                  <a:schemeClr val="bg1"/>
                </a:solidFill>
              </a:rPr>
              <a:t>60,000 miles visiting</a:t>
            </a:r>
          </a:p>
          <a:p>
            <a:pPr marL="1200150" lvl="2" indent="-285750">
              <a:buFont typeface="Arial" pitchFamily="34" charset="0"/>
              <a:buChar char="•"/>
            </a:pPr>
            <a:r>
              <a:rPr lang="en-US" sz="2000" b="1" dirty="0" smtClean="0">
                <a:solidFill>
                  <a:schemeClr val="bg1"/>
                </a:solidFill>
              </a:rPr>
              <a:t>130 chapters throughout the country. </a:t>
            </a:r>
          </a:p>
          <a:p>
            <a:pPr marL="285750" indent="-285750">
              <a:buFont typeface="Arial" pitchFamily="34" charset="0"/>
              <a:buChar char="•"/>
            </a:pPr>
            <a:r>
              <a:rPr lang="en-US" sz="2000" b="1" dirty="0" smtClean="0">
                <a:solidFill>
                  <a:schemeClr val="bg1"/>
                </a:solidFill>
              </a:rPr>
              <a:t>The </a:t>
            </a:r>
            <a:r>
              <a:rPr lang="en-US" sz="2000" b="1" dirty="0">
                <a:solidFill>
                  <a:schemeClr val="bg1"/>
                </a:solidFill>
              </a:rPr>
              <a:t>N</a:t>
            </a:r>
            <a:r>
              <a:rPr lang="en-US" sz="2000" b="1" dirty="0" smtClean="0">
                <a:solidFill>
                  <a:schemeClr val="bg1"/>
                </a:solidFill>
              </a:rPr>
              <a:t>CFR is an important link between the active membership of the Sorority and the National  Council.  </a:t>
            </a:r>
          </a:p>
          <a:p>
            <a:pPr marL="285750" indent="-285750">
              <a:buFont typeface="Arial" pitchFamily="34" charset="0"/>
              <a:buChar char="•"/>
            </a:pPr>
            <a:r>
              <a:rPr lang="en-US" sz="2000" b="1" dirty="0" smtClean="0">
                <a:solidFill>
                  <a:schemeClr val="bg1"/>
                </a:solidFill>
              </a:rPr>
              <a:t>She/he also represents the Sorority at</a:t>
            </a:r>
          </a:p>
          <a:p>
            <a:pPr marL="742950" lvl="1" indent="-285750">
              <a:buFont typeface="Arial" pitchFamily="34" charset="0"/>
              <a:buChar char="•"/>
            </a:pPr>
            <a:r>
              <a:rPr lang="en-US" sz="2000" b="1" dirty="0" smtClean="0">
                <a:solidFill>
                  <a:schemeClr val="bg1"/>
                </a:solidFill>
              </a:rPr>
              <a:t>Midwest Clinic</a:t>
            </a:r>
          </a:p>
          <a:p>
            <a:pPr marL="742950" lvl="1" indent="-285750">
              <a:buFont typeface="Arial" pitchFamily="34" charset="0"/>
              <a:buChar char="•"/>
            </a:pPr>
            <a:r>
              <a:rPr lang="en-US" sz="2000" b="1" dirty="0" smtClean="0">
                <a:solidFill>
                  <a:schemeClr val="bg1"/>
                </a:solidFill>
              </a:rPr>
              <a:t>Texas Music Educators Association</a:t>
            </a:r>
          </a:p>
          <a:p>
            <a:pPr marL="742950" lvl="1" indent="-285750">
              <a:buFont typeface="Arial" pitchFamily="34" charset="0"/>
              <a:buChar char="•"/>
            </a:pPr>
            <a:r>
              <a:rPr lang="en-US" sz="2000" b="1" dirty="0" smtClean="0">
                <a:solidFill>
                  <a:schemeClr val="bg1"/>
                </a:solidFill>
              </a:rPr>
              <a:t>District conventions </a:t>
            </a:r>
          </a:p>
          <a:p>
            <a:pPr marL="742950" lvl="1" indent="-285750">
              <a:buFont typeface="Arial" pitchFamily="34" charset="0"/>
              <a:buChar char="•"/>
            </a:pPr>
            <a:r>
              <a:rPr lang="en-US" sz="2000" b="1" dirty="0" smtClean="0">
                <a:solidFill>
                  <a:schemeClr val="bg1"/>
                </a:solidFill>
              </a:rPr>
              <a:t>National convention.</a:t>
            </a:r>
            <a:endParaRPr lang="en-US" sz="2000" b="1" dirty="0">
              <a:solidFill>
                <a:schemeClr val="bg1"/>
              </a:solidFill>
            </a:endParaRPr>
          </a:p>
        </p:txBody>
      </p:sp>
      <p:sp>
        <p:nvSpPr>
          <p:cNvPr id="5" name="Cloud 4"/>
          <p:cNvSpPr/>
          <p:nvPr/>
        </p:nvSpPr>
        <p:spPr>
          <a:xfrm>
            <a:off x="457200" y="207495"/>
            <a:ext cx="8305800" cy="1621305"/>
          </a:xfrm>
          <a:prstGeom prst="cloud">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52400" y="1981200"/>
            <a:ext cx="4274795" cy="4724400"/>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0604269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arn(inVertical)">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Effect transition="in" filter="barn(inVertical)">
                                      <p:cBhvr>
                                        <p:cTn id="49" dur="500"/>
                                        <p:tgtEl>
                                          <p:spTgt spid="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4">
                                            <p:txEl>
                                              <p:pRg st="1" end="1"/>
                                            </p:txEl>
                                          </p:spTgt>
                                        </p:tgtEl>
                                        <p:attrNameLst>
                                          <p:attrName>style.visibility</p:attrName>
                                        </p:attrNameLst>
                                      </p:cBhvr>
                                      <p:to>
                                        <p:strVal val="visible"/>
                                      </p:to>
                                    </p:set>
                                    <p:animEffect transition="in" filter="randombar(horizontal)">
                                      <p:cBhvr>
                                        <p:cTn id="54" dur="500"/>
                                        <p:tgtEl>
                                          <p:spTgt spid="4">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4">
                                            <p:txEl>
                                              <p:pRg st="2" end="2"/>
                                            </p:txEl>
                                          </p:spTgt>
                                        </p:tgtEl>
                                        <p:attrNameLst>
                                          <p:attrName>style.visibility</p:attrName>
                                        </p:attrNameLst>
                                      </p:cBhvr>
                                      <p:to>
                                        <p:strVal val="visible"/>
                                      </p:to>
                                    </p:set>
                                    <p:animEffect transition="in" filter="barn(inVertical)">
                                      <p:cBhvr>
                                        <p:cTn id="59" dur="500"/>
                                        <p:tgtEl>
                                          <p:spTgt spid="4">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nodeType="clickEffect">
                                  <p:stCondLst>
                                    <p:cond delay="0"/>
                                  </p:stCondLst>
                                  <p:childTnLst>
                                    <p:set>
                                      <p:cBhvr>
                                        <p:cTn id="63" dur="1" fill="hold">
                                          <p:stCondLst>
                                            <p:cond delay="0"/>
                                          </p:stCondLst>
                                        </p:cTn>
                                        <p:tgtEl>
                                          <p:spTgt spid="4">
                                            <p:txEl>
                                              <p:pRg st="3" end="3"/>
                                            </p:txEl>
                                          </p:spTgt>
                                        </p:tgtEl>
                                        <p:attrNameLst>
                                          <p:attrName>style.visibility</p:attrName>
                                        </p:attrNameLst>
                                      </p:cBhvr>
                                      <p:to>
                                        <p:strVal val="visible"/>
                                      </p:to>
                                    </p:set>
                                    <p:animEffect transition="in" filter="randombar(horizontal)">
                                      <p:cBhvr>
                                        <p:cTn id="64" dur="500"/>
                                        <p:tgtEl>
                                          <p:spTgt spid="4">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nodeType="clickEffect">
                                  <p:stCondLst>
                                    <p:cond delay="0"/>
                                  </p:stCondLst>
                                  <p:childTnLst>
                                    <p:set>
                                      <p:cBhvr>
                                        <p:cTn id="68" dur="1" fill="hold">
                                          <p:stCondLst>
                                            <p:cond delay="0"/>
                                          </p:stCondLst>
                                        </p:cTn>
                                        <p:tgtEl>
                                          <p:spTgt spid="4">
                                            <p:txEl>
                                              <p:pRg st="4" end="4"/>
                                            </p:txEl>
                                          </p:spTgt>
                                        </p:tgtEl>
                                        <p:attrNameLst>
                                          <p:attrName>style.visibility</p:attrName>
                                        </p:attrNameLst>
                                      </p:cBhvr>
                                      <p:to>
                                        <p:strVal val="visible"/>
                                      </p:to>
                                    </p:set>
                                    <p:animEffect transition="in" filter="randombar(horizontal)">
                                      <p:cBhvr>
                                        <p:cTn id="69" dur="500"/>
                                        <p:tgtEl>
                                          <p:spTgt spid="4">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4">
                                            <p:txEl>
                                              <p:pRg st="5" end="5"/>
                                            </p:txEl>
                                          </p:spTgt>
                                        </p:tgtEl>
                                        <p:attrNameLst>
                                          <p:attrName>style.visibility</p:attrName>
                                        </p:attrNameLst>
                                      </p:cBhvr>
                                      <p:to>
                                        <p:strVal val="visible"/>
                                      </p:to>
                                    </p:set>
                                    <p:animEffect transition="in" filter="barn(inVertical)">
                                      <p:cBhvr>
                                        <p:cTn id="74" dur="500"/>
                                        <p:tgtEl>
                                          <p:spTgt spid="4">
                                            <p:txEl>
                                              <p:pRg st="5" end="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4">
                                            <p:txEl>
                                              <p:pRg st="6" end="6"/>
                                            </p:txEl>
                                          </p:spTgt>
                                        </p:tgtEl>
                                        <p:attrNameLst>
                                          <p:attrName>style.visibility</p:attrName>
                                        </p:attrNameLst>
                                      </p:cBhvr>
                                      <p:to>
                                        <p:strVal val="visible"/>
                                      </p:to>
                                    </p:set>
                                    <p:animEffect transition="in" filter="barn(inVertical)">
                                      <p:cBhvr>
                                        <p:cTn id="79" dur="500"/>
                                        <p:tgtEl>
                                          <p:spTgt spid="4">
                                            <p:txEl>
                                              <p:pRg st="6" end="6"/>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nodeType="clickEffect">
                                  <p:stCondLst>
                                    <p:cond delay="0"/>
                                  </p:stCondLst>
                                  <p:childTnLst>
                                    <p:set>
                                      <p:cBhvr>
                                        <p:cTn id="83" dur="1" fill="hold">
                                          <p:stCondLst>
                                            <p:cond delay="0"/>
                                          </p:stCondLst>
                                        </p:cTn>
                                        <p:tgtEl>
                                          <p:spTgt spid="4">
                                            <p:txEl>
                                              <p:pRg st="7" end="7"/>
                                            </p:txEl>
                                          </p:spTgt>
                                        </p:tgtEl>
                                        <p:attrNameLst>
                                          <p:attrName>style.visibility</p:attrName>
                                        </p:attrNameLst>
                                      </p:cBhvr>
                                      <p:to>
                                        <p:strVal val="visible"/>
                                      </p:to>
                                    </p:set>
                                    <p:animEffect transition="in" filter="barn(inVertical)">
                                      <p:cBhvr>
                                        <p:cTn id="84" dur="500"/>
                                        <p:tgtEl>
                                          <p:spTgt spid="4">
                                            <p:txEl>
                                              <p:pRg st="7" end="7"/>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nodeType="clickEffect">
                                  <p:stCondLst>
                                    <p:cond delay="0"/>
                                  </p:stCondLst>
                                  <p:childTnLst>
                                    <p:set>
                                      <p:cBhvr>
                                        <p:cTn id="88" dur="1" fill="hold">
                                          <p:stCondLst>
                                            <p:cond delay="0"/>
                                          </p:stCondLst>
                                        </p:cTn>
                                        <p:tgtEl>
                                          <p:spTgt spid="4">
                                            <p:txEl>
                                              <p:pRg st="8" end="8"/>
                                            </p:txEl>
                                          </p:spTgt>
                                        </p:tgtEl>
                                        <p:attrNameLst>
                                          <p:attrName>style.visibility</p:attrName>
                                        </p:attrNameLst>
                                      </p:cBhvr>
                                      <p:to>
                                        <p:strVal val="visible"/>
                                      </p:to>
                                    </p:set>
                                    <p:animEffect transition="in" filter="randombar(horizontal)">
                                      <p:cBhvr>
                                        <p:cTn id="89" dur="500"/>
                                        <p:tgtEl>
                                          <p:spTgt spid="4">
                                            <p:txEl>
                                              <p:pRg st="8" end="8"/>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4" presetClass="entr" presetSubtype="10" fill="hold" nodeType="clickEffect">
                                  <p:stCondLst>
                                    <p:cond delay="0"/>
                                  </p:stCondLst>
                                  <p:childTnLst>
                                    <p:set>
                                      <p:cBhvr>
                                        <p:cTn id="93" dur="1" fill="hold">
                                          <p:stCondLst>
                                            <p:cond delay="0"/>
                                          </p:stCondLst>
                                        </p:cTn>
                                        <p:tgtEl>
                                          <p:spTgt spid="4">
                                            <p:txEl>
                                              <p:pRg st="9" end="9"/>
                                            </p:txEl>
                                          </p:spTgt>
                                        </p:tgtEl>
                                        <p:attrNameLst>
                                          <p:attrName>style.visibility</p:attrName>
                                        </p:attrNameLst>
                                      </p:cBhvr>
                                      <p:to>
                                        <p:strVal val="visible"/>
                                      </p:to>
                                    </p:set>
                                    <p:animEffect transition="in" filter="randombar(horizontal)">
                                      <p:cBhvr>
                                        <p:cTn id="94" dur="500"/>
                                        <p:tgtEl>
                                          <p:spTgt spid="4">
                                            <p:txEl>
                                              <p:pRg st="9" end="9"/>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ntr" presetSubtype="10" fill="hold" nodeType="clickEffect">
                                  <p:stCondLst>
                                    <p:cond delay="0"/>
                                  </p:stCondLst>
                                  <p:childTnLst>
                                    <p:set>
                                      <p:cBhvr>
                                        <p:cTn id="98" dur="1" fill="hold">
                                          <p:stCondLst>
                                            <p:cond delay="0"/>
                                          </p:stCondLst>
                                        </p:cTn>
                                        <p:tgtEl>
                                          <p:spTgt spid="4">
                                            <p:txEl>
                                              <p:pRg st="10" end="10"/>
                                            </p:txEl>
                                          </p:spTgt>
                                        </p:tgtEl>
                                        <p:attrNameLst>
                                          <p:attrName>style.visibility</p:attrName>
                                        </p:attrNameLst>
                                      </p:cBhvr>
                                      <p:to>
                                        <p:strVal val="visible"/>
                                      </p:to>
                                    </p:set>
                                    <p:animEffect transition="in" filter="randombar(horizontal)">
                                      <p:cBhvr>
                                        <p:cTn id="99" dur="500"/>
                                        <p:tgtEl>
                                          <p:spTgt spid="4">
                                            <p:txEl>
                                              <p:pRg st="10" end="10"/>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nodeType="clickEffect">
                                  <p:stCondLst>
                                    <p:cond delay="0"/>
                                  </p:stCondLst>
                                  <p:childTnLst>
                                    <p:set>
                                      <p:cBhvr>
                                        <p:cTn id="103" dur="1" fill="hold">
                                          <p:stCondLst>
                                            <p:cond delay="0"/>
                                          </p:stCondLst>
                                        </p:cTn>
                                        <p:tgtEl>
                                          <p:spTgt spid="4">
                                            <p:txEl>
                                              <p:pRg st="11" end="11"/>
                                            </p:txEl>
                                          </p:spTgt>
                                        </p:tgtEl>
                                        <p:attrNameLst>
                                          <p:attrName>style.visibility</p:attrName>
                                        </p:attrNameLst>
                                      </p:cBhvr>
                                      <p:to>
                                        <p:strVal val="visible"/>
                                      </p:to>
                                    </p:set>
                                    <p:animEffect transition="in" filter="randombar(horizontal)">
                                      <p:cBhvr>
                                        <p:cTn id="104"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2780485" y="2967335"/>
            <a:ext cx="3583032" cy="1569660"/>
          </a:xfrm>
          <a:prstGeom prst="rect">
            <a:avLst/>
          </a:prstGeom>
          <a:noFill/>
        </p:spPr>
        <p:txBody>
          <a:bodyPr wrap="none" lIns="91440" tIns="45720" rIns="91440" bIns="45720">
            <a:spAutoFit/>
          </a:bodyPr>
          <a:lstStyle/>
          <a:p>
            <a:pPr algn="ctr"/>
            <a:r>
              <a:rPr lang="en-US" sz="9600" b="1" cap="none" spc="0" dirty="0" smtClean="0">
                <a:ln w="12700">
                  <a:solidFill>
                    <a:schemeClr val="bg1"/>
                  </a:solidFill>
                  <a:prstDash val="solid"/>
                </a:ln>
                <a:noFill/>
                <a:effectLst>
                  <a:outerShdw blurRad="41275" dist="20320" dir="1800000" algn="tl" rotWithShape="0">
                    <a:srgbClr val="000000">
                      <a:alpha val="40000"/>
                    </a:srgbClr>
                  </a:outerShdw>
                </a:effectLst>
              </a:rPr>
              <a:t>FINIS</a:t>
            </a:r>
            <a:endParaRPr lang="en-US" sz="9600" b="1" cap="none" spc="0" dirty="0">
              <a:ln w="12700">
                <a:solidFill>
                  <a:schemeClr val="bg1"/>
                </a:solidFill>
                <a:prstDash val="solid"/>
              </a:ln>
              <a:no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5265090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Autofit/>
            <a:scene3d>
              <a:camera prst="orthographicFront"/>
              <a:lightRig rig="threePt" dir="t"/>
            </a:scene3d>
            <a:sp3d extrusionH="57150">
              <a:bevelT w="38100" h="38100"/>
            </a:sp3d>
          </a:bodyPr>
          <a:lstStyle/>
          <a:p>
            <a:r>
              <a:rPr lang="en-US" sz="4000" b="1" dirty="0">
                <a:solidFill>
                  <a:srgbClr val="FF00FF"/>
                </a:solidFill>
                <a:effectLst>
                  <a:glow rad="355600">
                    <a:schemeClr val="bg1">
                      <a:alpha val="60000"/>
                    </a:schemeClr>
                  </a:glow>
                </a:effectLst>
                <a:latin typeface="AR BLANCA" pitchFamily="2" charset="0"/>
              </a:rPr>
              <a:t>Where can you find the National Headquarters toll-free </a:t>
            </a:r>
            <a:r>
              <a:rPr lang="en-US" sz="4000" b="1" dirty="0" smtClean="0">
                <a:solidFill>
                  <a:srgbClr val="FF00FF"/>
                </a:solidFill>
                <a:effectLst>
                  <a:glow rad="355600">
                    <a:schemeClr val="bg1">
                      <a:alpha val="60000"/>
                    </a:schemeClr>
                  </a:glow>
                </a:effectLst>
                <a:latin typeface="AR BLANCA" pitchFamily="2" charset="0"/>
              </a:rPr>
              <a:t>telephone number</a:t>
            </a:r>
            <a:r>
              <a:rPr lang="en-US" sz="4000" b="1" dirty="0">
                <a:solidFill>
                  <a:srgbClr val="FF00FF"/>
                </a:solidFill>
                <a:effectLst>
                  <a:glow rad="355600">
                    <a:schemeClr val="bg1">
                      <a:alpha val="60000"/>
                    </a:schemeClr>
                  </a:glow>
                </a:effectLst>
                <a:latin typeface="AR BLANCA" pitchFamily="2" charset="0"/>
              </a:rPr>
              <a:t>, mailing address, street </a:t>
            </a:r>
            <a:r>
              <a:rPr lang="en-US" sz="4000" b="1" dirty="0" smtClean="0">
                <a:solidFill>
                  <a:srgbClr val="FF00FF"/>
                </a:solidFill>
                <a:effectLst>
                  <a:glow rad="355600">
                    <a:schemeClr val="bg1">
                      <a:alpha val="60000"/>
                    </a:schemeClr>
                  </a:glow>
                </a:effectLst>
                <a:latin typeface="AR BLANCA" pitchFamily="2" charset="0"/>
              </a:rPr>
              <a:t>address?</a:t>
            </a:r>
            <a:endParaRPr lang="en-US" sz="4000" b="1" dirty="0">
              <a:solidFill>
                <a:srgbClr val="FF00FF"/>
              </a:solidFill>
              <a:effectLst>
                <a:glow rad="355600">
                  <a:schemeClr val="bg1">
                    <a:alpha val="60000"/>
                  </a:schemeClr>
                </a:glow>
              </a:effectLst>
              <a:latin typeface="AR BLANCA" pitchFamily="2" charset="0"/>
            </a:endParaRPr>
          </a:p>
        </p:txBody>
      </p:sp>
      <p:sp>
        <p:nvSpPr>
          <p:cNvPr id="3" name="Content Placeholder 2"/>
          <p:cNvSpPr>
            <a:spLocks noGrp="1"/>
          </p:cNvSpPr>
          <p:nvPr>
            <p:ph idx="1"/>
          </p:nvPr>
        </p:nvSpPr>
        <p:spPr>
          <a:xfrm>
            <a:off x="81421" y="1600200"/>
            <a:ext cx="4039644" cy="4525963"/>
          </a:xfrm>
        </p:spPr>
        <p:txBody>
          <a:bodyPr>
            <a:normAutofit fontScale="92500" lnSpcReduction="20000"/>
          </a:bodyPr>
          <a:lstStyle/>
          <a:p>
            <a:pPr marL="0" indent="0">
              <a:buNone/>
            </a:pPr>
            <a:endParaRPr lang="en-US" b="1" dirty="0" smtClean="0">
              <a:solidFill>
                <a:schemeClr val="bg1"/>
              </a:solidFill>
              <a:latin typeface="AR CENA" pitchFamily="2" charset="0"/>
            </a:endParaRPr>
          </a:p>
          <a:p>
            <a:pPr marL="0" indent="0">
              <a:buNone/>
            </a:pPr>
            <a:r>
              <a:rPr lang="en-US" sz="3600" b="1" dirty="0" smtClean="0">
                <a:solidFill>
                  <a:schemeClr val="bg1"/>
                </a:solidFill>
                <a:latin typeface="AR CENA" pitchFamily="2" charset="0"/>
              </a:rPr>
              <a:t>Kappa </a:t>
            </a:r>
            <a:r>
              <a:rPr lang="en-US" sz="3600" b="1" dirty="0">
                <a:solidFill>
                  <a:schemeClr val="bg1"/>
                </a:solidFill>
                <a:latin typeface="AR CENA" pitchFamily="2" charset="0"/>
              </a:rPr>
              <a:t>Kappa Psi / Tau Beta Sigma National </a:t>
            </a:r>
            <a:r>
              <a:rPr lang="en-US" sz="3600" b="1" dirty="0" smtClean="0">
                <a:solidFill>
                  <a:schemeClr val="bg1"/>
                </a:solidFill>
                <a:latin typeface="AR CENA" pitchFamily="2" charset="0"/>
              </a:rPr>
              <a:t>Headquarters</a:t>
            </a:r>
          </a:p>
          <a:p>
            <a:pPr marL="0" indent="0">
              <a:buNone/>
            </a:pPr>
            <a:r>
              <a:rPr lang="en-US" sz="3600" b="1" dirty="0" smtClean="0">
                <a:solidFill>
                  <a:schemeClr val="bg1"/>
                </a:solidFill>
                <a:latin typeface="AR CENA" pitchFamily="2" charset="0"/>
              </a:rPr>
              <a:t>P.O</a:t>
            </a:r>
            <a:r>
              <a:rPr lang="en-US" sz="3600" b="1" dirty="0">
                <a:solidFill>
                  <a:schemeClr val="bg1"/>
                </a:solidFill>
                <a:latin typeface="AR CENA" pitchFamily="2" charset="0"/>
              </a:rPr>
              <a:t>. Box 849 Stillwater, OK 74076</a:t>
            </a:r>
            <a:r>
              <a:rPr lang="en-US" sz="3600" b="1" dirty="0" smtClean="0">
                <a:solidFill>
                  <a:schemeClr val="bg1"/>
                </a:solidFill>
                <a:latin typeface="AR CENA" pitchFamily="2" charset="0"/>
              </a:rPr>
              <a:t> </a:t>
            </a:r>
          </a:p>
          <a:p>
            <a:pPr marL="0" indent="0">
              <a:buNone/>
            </a:pPr>
            <a:r>
              <a:rPr lang="en-US" sz="3600" b="1" dirty="0" smtClean="0">
                <a:solidFill>
                  <a:schemeClr val="bg1"/>
                </a:solidFill>
                <a:latin typeface="AR CENA" pitchFamily="2" charset="0"/>
              </a:rPr>
              <a:t> </a:t>
            </a:r>
            <a:r>
              <a:rPr lang="en-US" sz="3600" b="1" dirty="0">
                <a:solidFill>
                  <a:schemeClr val="bg1"/>
                </a:solidFill>
                <a:latin typeface="AR CENA" pitchFamily="2" charset="0"/>
              </a:rPr>
              <a:t>1-800-543-6505</a:t>
            </a:r>
            <a:r>
              <a:rPr lang="en-US" sz="3600" b="1" dirty="0" smtClean="0">
                <a:solidFill>
                  <a:schemeClr val="bg1"/>
                </a:solidFill>
                <a:latin typeface="AR CENA" pitchFamily="2" charset="0"/>
              </a:rPr>
              <a:t> </a:t>
            </a:r>
          </a:p>
          <a:p>
            <a:pPr marL="0" indent="0">
              <a:buNone/>
            </a:pPr>
            <a:r>
              <a:rPr lang="en-US" sz="3600" b="1" dirty="0" err="1" smtClean="0">
                <a:solidFill>
                  <a:schemeClr val="bg1"/>
                </a:solidFill>
                <a:latin typeface="AR CENA" pitchFamily="2" charset="0"/>
              </a:rPr>
              <a:t>kkytbs</a:t>
            </a:r>
            <a:r>
              <a:rPr lang="en-US" sz="3600" b="1" dirty="0" err="1">
                <a:solidFill>
                  <a:schemeClr val="bg1"/>
                </a:solidFill>
                <a:latin typeface="AR CENA" pitchFamily="2" charset="0"/>
              </a:rPr>
              <a:t>@kkytbs.org</a:t>
            </a:r>
            <a:endParaRPr lang="en-US" sz="3600" dirty="0">
              <a:solidFill>
                <a:schemeClr val="bg1"/>
              </a:solidFill>
              <a:latin typeface="AR CENA" pitchFamily="2" charset="0"/>
            </a:endParaRPr>
          </a:p>
        </p:txBody>
      </p:sp>
      <p:pic>
        <p:nvPicPr>
          <p:cNvPr id="3074" name="Picture 2" descr="http://a6.sphotos.ak.fbcdn.net/hphotos-ak-snc1/5448_622805805217_20619588_36794027_3968111_n.jpg"/>
          <p:cNvPicPr>
            <a:picLocks noChangeAspect="1" noChangeArrowheads="1"/>
          </p:cNvPicPr>
          <p:nvPr/>
        </p:nvPicPr>
        <p:blipFill rotWithShape="1">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1930" t="2395" r="2177" b="3256"/>
          <a:stretch/>
        </p:blipFill>
        <p:spPr bwMode="auto">
          <a:xfrm>
            <a:off x="4267200" y="2133600"/>
            <a:ext cx="4712180" cy="3882024"/>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949493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7" name="Group 6"/>
          <p:cNvGrpSpPr/>
          <p:nvPr/>
        </p:nvGrpSpPr>
        <p:grpSpPr>
          <a:xfrm>
            <a:off x="0" y="152400"/>
            <a:ext cx="8890725" cy="3627060"/>
            <a:chOff x="0" y="121860"/>
            <a:chExt cx="8890725" cy="3627060"/>
          </a:xfrm>
        </p:grpSpPr>
        <p:sp>
          <p:nvSpPr>
            <p:cNvPr id="4" name="Rectangle 3"/>
            <p:cNvSpPr/>
            <p:nvPr/>
          </p:nvSpPr>
          <p:spPr>
            <a:xfrm>
              <a:off x="6416971" y="2179260"/>
              <a:ext cx="2473754" cy="1569660"/>
            </a:xfrm>
            <a:prstGeom prst="rect">
              <a:avLst/>
            </a:prstGeom>
            <a:noFill/>
          </p:spPr>
          <p:txBody>
            <a:bodyPr wrap="none" lIns="91440" tIns="45720" rIns="91440" bIns="45720">
              <a:spAutoFit/>
            </a:bodyPr>
            <a:lstStyle/>
            <a:p>
              <a:pPr algn="ctr"/>
              <a:r>
                <a:rPr lang="en-US" sz="9600" b="1" cap="none" spc="50" dirty="0" smtClean="0">
                  <a:ln w="12700" cmpd="sng">
                    <a:solidFill>
                      <a:schemeClr val="bg1"/>
                    </a:solidFill>
                    <a:prstDash val="solid"/>
                  </a:ln>
                  <a:noFill/>
                  <a:effectLst>
                    <a:glow rad="190500">
                      <a:srgbClr val="FF00FF"/>
                    </a:glow>
                    <a:outerShdw blurRad="50800" dist="50800" dir="5400000" algn="ctr" rotWithShape="0">
                      <a:srgbClr val="0000FF"/>
                    </a:outerShdw>
                    <a:reflection blurRad="6350" stA="60000" endA="900" endPos="60000" dist="29997" dir="5400000" sy="-100000" algn="bl" rotWithShape="0"/>
                  </a:effectLst>
                  <a:latin typeface="Andalus" pitchFamily="18" charset="-78"/>
                  <a:cs typeface="Andalus" pitchFamily="18" charset="-78"/>
                </a:rPr>
                <a:t>Staff</a:t>
              </a:r>
              <a:endParaRPr lang="en-US" sz="9600" b="1" cap="none" spc="50" dirty="0">
                <a:ln w="12700" cmpd="sng">
                  <a:solidFill>
                    <a:schemeClr val="bg1"/>
                  </a:solidFill>
                  <a:prstDash val="solid"/>
                </a:ln>
                <a:noFill/>
                <a:effectLst>
                  <a:glow rad="190500">
                    <a:srgbClr val="FF00FF"/>
                  </a:glow>
                  <a:outerShdw blurRad="50800" dist="50800" dir="5400000" algn="ctr" rotWithShape="0">
                    <a:srgbClr val="0000FF"/>
                  </a:outerShdw>
                  <a:reflection blurRad="6350" stA="60000" endA="900" endPos="60000" dist="29997" dir="5400000" sy="-100000" algn="bl" rotWithShape="0"/>
                </a:effectLst>
                <a:latin typeface="Andalus" pitchFamily="18" charset="-78"/>
                <a:cs typeface="Andalus" pitchFamily="18" charset="-78"/>
              </a:endParaRPr>
            </a:p>
          </p:txBody>
        </p:sp>
        <p:sp>
          <p:nvSpPr>
            <p:cNvPr id="5" name="Rectangle 4"/>
            <p:cNvSpPr/>
            <p:nvPr/>
          </p:nvSpPr>
          <p:spPr>
            <a:xfrm>
              <a:off x="0" y="121860"/>
              <a:ext cx="5541962" cy="1569660"/>
            </a:xfrm>
            <a:prstGeom prst="rect">
              <a:avLst/>
            </a:prstGeom>
          </p:spPr>
          <p:txBody>
            <a:bodyPr wrap="square">
              <a:spAutoFit/>
            </a:bodyPr>
            <a:lstStyle/>
            <a:p>
              <a:r>
                <a:rPr lang="en-US" sz="9600" b="1" spc="50" dirty="0">
                  <a:ln w="12700" cmpd="sng">
                    <a:solidFill>
                      <a:schemeClr val="bg1"/>
                    </a:solidFill>
                    <a:prstDash val="solid"/>
                  </a:ln>
                  <a:noFill/>
                  <a:effectLst>
                    <a:glow rad="190500">
                      <a:srgbClr val="FF00FF"/>
                    </a:glow>
                    <a:outerShdw blurRad="50800" dist="50800" dir="5400000" algn="ctr" rotWithShape="0">
                      <a:srgbClr val="0000FF"/>
                    </a:outerShdw>
                    <a:reflection blurRad="6350" stA="60000" endA="900" endPos="60000" dist="29997" dir="5400000" sy="-100000" algn="bl" rotWithShape="0"/>
                  </a:effectLst>
                  <a:latin typeface="Andalus" pitchFamily="18" charset="-78"/>
                  <a:cs typeface="Andalus" pitchFamily="18" charset="-78"/>
                </a:rPr>
                <a:t>National</a:t>
              </a:r>
              <a:r>
                <a:rPr lang="en-US" sz="9600" b="1" spc="50" dirty="0">
                  <a:ln w="12700" cmpd="sng">
                    <a:noFill/>
                    <a:prstDash val="solid"/>
                  </a:ln>
                  <a:solidFill>
                    <a:srgbClr val="FFFFFF"/>
                  </a:solidFill>
                  <a:effectLst>
                    <a:glow rad="53100">
                      <a:srgbClr val="F79646">
                        <a:satMod val="180000"/>
                        <a:alpha val="30000"/>
                      </a:srgbClr>
                    </a:glow>
                    <a:outerShdw blurRad="50800" dist="50800" dir="5400000" algn="ctr" rotWithShape="0">
                      <a:srgbClr val="0000FF"/>
                    </a:outerShdw>
                  </a:effectLst>
                  <a:latin typeface="Andalus" pitchFamily="18" charset="-78"/>
                  <a:cs typeface="Andalus" pitchFamily="18" charset="-78"/>
                </a:rPr>
                <a:t> </a:t>
              </a:r>
              <a:endParaRPr lang="en-US" sz="9600" dirty="0">
                <a:ln w="12700" cmpd="sng">
                  <a:noFill/>
                  <a:prstDash val="solid"/>
                </a:ln>
                <a:solidFill>
                  <a:srgbClr val="FFFFFF"/>
                </a:solidFill>
                <a:effectLst>
                  <a:glow rad="53100">
                    <a:srgbClr val="F79646">
                      <a:satMod val="180000"/>
                      <a:alpha val="30000"/>
                    </a:srgbClr>
                  </a:glow>
                  <a:outerShdw blurRad="50800" dist="50800" dir="5400000" algn="ctr" rotWithShape="0">
                    <a:srgbClr val="0000FF"/>
                  </a:outerShdw>
                </a:effectLst>
                <a:latin typeface="Andalus" pitchFamily="18" charset="-78"/>
                <a:cs typeface="Andalus" pitchFamily="18" charset="-78"/>
              </a:endParaRPr>
            </a:p>
          </p:txBody>
        </p:sp>
        <p:sp>
          <p:nvSpPr>
            <p:cNvPr id="6" name="Rectangle 5"/>
            <p:cNvSpPr/>
            <p:nvPr/>
          </p:nvSpPr>
          <p:spPr>
            <a:xfrm>
              <a:off x="1143000" y="1188660"/>
              <a:ext cx="7401385" cy="1569660"/>
            </a:xfrm>
            <a:prstGeom prst="rect">
              <a:avLst/>
            </a:prstGeom>
          </p:spPr>
          <p:txBody>
            <a:bodyPr wrap="none">
              <a:spAutoFit/>
            </a:bodyPr>
            <a:lstStyle/>
            <a:p>
              <a:r>
                <a:rPr lang="en-US" sz="9600" b="1" spc="50" dirty="0">
                  <a:ln w="12700" cmpd="sng">
                    <a:solidFill>
                      <a:schemeClr val="bg1"/>
                    </a:solidFill>
                    <a:prstDash val="solid"/>
                  </a:ln>
                  <a:noFill/>
                  <a:effectLst>
                    <a:glow rad="190500">
                      <a:srgbClr val="0000FF"/>
                    </a:glow>
                    <a:outerShdw blurRad="50800" dist="50800" dir="5400000" algn="ctr" rotWithShape="0">
                      <a:srgbClr val="0000FF"/>
                    </a:outerShdw>
                    <a:reflection blurRad="6350" stA="60000" endA="900" endPos="60000" dist="29997" dir="5400000" sy="-100000" algn="bl" rotWithShape="0"/>
                  </a:effectLst>
                  <a:latin typeface="Andalus" pitchFamily="18" charset="-78"/>
                  <a:cs typeface="Andalus" pitchFamily="18" charset="-78"/>
                </a:rPr>
                <a:t>Headquarters</a:t>
              </a:r>
              <a:r>
                <a:rPr lang="en-US" sz="9600" b="1" spc="50" dirty="0">
                  <a:ln w="12700" cmpd="sng">
                    <a:noFill/>
                    <a:prstDash val="solid"/>
                  </a:ln>
                  <a:solidFill>
                    <a:srgbClr val="FFFFFF"/>
                  </a:solidFill>
                  <a:effectLst>
                    <a:glow rad="53100">
                      <a:srgbClr val="F79646">
                        <a:satMod val="180000"/>
                        <a:alpha val="30000"/>
                      </a:srgbClr>
                    </a:glow>
                    <a:outerShdw blurRad="50800" dist="50800" dir="5400000" algn="ctr" rotWithShape="0">
                      <a:srgbClr val="0000FF"/>
                    </a:outerShdw>
                  </a:effectLst>
                  <a:latin typeface="Andalus" pitchFamily="18" charset="-78"/>
                  <a:cs typeface="Andalus" pitchFamily="18" charset="-78"/>
                </a:rPr>
                <a:t> </a:t>
              </a:r>
              <a:endParaRPr lang="en-US" sz="9600" dirty="0">
                <a:ln w="12700" cmpd="sng">
                  <a:noFill/>
                  <a:prstDash val="solid"/>
                </a:ln>
                <a:solidFill>
                  <a:srgbClr val="FFFFFF"/>
                </a:solidFill>
                <a:effectLst>
                  <a:glow rad="53100">
                    <a:srgbClr val="F79646">
                      <a:satMod val="180000"/>
                      <a:alpha val="30000"/>
                    </a:srgbClr>
                  </a:glow>
                  <a:outerShdw blurRad="50800" dist="50800" dir="5400000" algn="ctr" rotWithShape="0">
                    <a:srgbClr val="0000FF"/>
                  </a:outerShdw>
                </a:effectLst>
                <a:latin typeface="Andalus" pitchFamily="18" charset="-78"/>
                <a:cs typeface="Andalus" pitchFamily="18" charset="-78"/>
              </a:endParaRPr>
            </a:p>
          </p:txBody>
        </p:sp>
      </p:grpSp>
      <p:sp>
        <p:nvSpPr>
          <p:cNvPr id="23" name="Rectangle 22"/>
          <p:cNvSpPr/>
          <p:nvPr/>
        </p:nvSpPr>
        <p:spPr>
          <a:xfrm>
            <a:off x="283029" y="2994630"/>
            <a:ext cx="3689125" cy="1708160"/>
          </a:xfrm>
          <a:prstGeom prst="rect">
            <a:avLst/>
          </a:prstGeom>
          <a:noFill/>
        </p:spPr>
        <p:txBody>
          <a:bodyPr wrap="square" lIns="91440" tIns="45720" rIns="91440" bIns="45720">
            <a:spAutoFit/>
          </a:bodyPr>
          <a:lstStyle/>
          <a:p>
            <a:pPr algn="ctr"/>
            <a:r>
              <a:rPr lang="en-US" sz="10500" cap="none" spc="0" dirty="0" smtClean="0">
                <a:ln w="50800" cmpd="sng">
                  <a:solidFill>
                    <a:schemeClr val="bg1"/>
                  </a:solidFill>
                  <a:prstDash val="solid"/>
                </a:ln>
                <a:noFill/>
                <a:effectLst>
                  <a:glow rad="190500">
                    <a:srgbClr val="0000FF"/>
                  </a:glow>
                  <a:reflection blurRad="6350" stA="60000" endA="900" endPos="60000" dist="29997" dir="5400000" sy="-100000" algn="bl" rotWithShape="0"/>
                </a:effectLst>
              </a:rPr>
              <a:t>KKΨ</a:t>
            </a:r>
            <a:endParaRPr lang="en-US" sz="10500" cap="none" spc="0" dirty="0">
              <a:ln w="50800" cmpd="sng">
                <a:solidFill>
                  <a:schemeClr val="bg1"/>
                </a:solidFill>
                <a:prstDash val="solid"/>
              </a:ln>
              <a:noFill/>
              <a:effectLst>
                <a:glow rad="190500">
                  <a:srgbClr val="0000FF"/>
                </a:glow>
                <a:reflection blurRad="6350" stA="60000" endA="900" endPos="60000" dist="29997" dir="5400000" sy="-100000" algn="bl" rotWithShape="0"/>
              </a:effectLst>
            </a:endParaRPr>
          </a:p>
        </p:txBody>
      </p:sp>
      <p:sp>
        <p:nvSpPr>
          <p:cNvPr id="24" name="Rectangle 23"/>
          <p:cNvSpPr/>
          <p:nvPr/>
        </p:nvSpPr>
        <p:spPr>
          <a:xfrm>
            <a:off x="5432431" y="4383314"/>
            <a:ext cx="3443570" cy="2185214"/>
          </a:xfrm>
          <a:prstGeom prst="rect">
            <a:avLst/>
          </a:prstGeom>
          <a:noFill/>
        </p:spPr>
        <p:txBody>
          <a:bodyPr wrap="none" lIns="91440" tIns="45720" rIns="91440" bIns="45720">
            <a:spAutoFit/>
          </a:bodyPr>
          <a:lstStyle/>
          <a:p>
            <a:pPr algn="ctr"/>
            <a:r>
              <a:rPr lang="en-US" sz="13600" cap="none" spc="0" dirty="0" smtClean="0">
                <a:ln w="50800" cmpd="sng">
                  <a:solidFill>
                    <a:schemeClr val="bg1"/>
                  </a:solidFill>
                  <a:prstDash val="solid"/>
                </a:ln>
                <a:noFill/>
                <a:effectLst>
                  <a:glow rad="190500">
                    <a:srgbClr val="0000FF"/>
                  </a:glow>
                  <a:reflection blurRad="6350" stA="60000" endA="900" endPos="60000" dist="29997" dir="5400000" sy="-100000" algn="bl" rotWithShape="0"/>
                </a:effectLst>
              </a:rPr>
              <a:t>TBΣ</a:t>
            </a:r>
            <a:endParaRPr lang="en-US" sz="13600" cap="none" spc="0" dirty="0">
              <a:ln w="50800" cmpd="sng">
                <a:solidFill>
                  <a:schemeClr val="bg1"/>
                </a:solidFill>
                <a:prstDash val="solid"/>
              </a:ln>
              <a:noFill/>
              <a:effectLst>
                <a:glow rad="190500">
                  <a:srgbClr val="0000FF"/>
                </a:glow>
                <a:reflection blurRad="6350" stA="60000" endA="900" endPos="60000" dist="29997" dir="5400000" sy="-100000" algn="bl" rotWithShape="0"/>
              </a:effectLst>
            </a:endParaRPr>
          </a:p>
        </p:txBody>
      </p:sp>
      <p:sp>
        <p:nvSpPr>
          <p:cNvPr id="25" name="Rectangle 24"/>
          <p:cNvSpPr/>
          <p:nvPr/>
        </p:nvSpPr>
        <p:spPr>
          <a:xfrm>
            <a:off x="3789963" y="3779460"/>
            <a:ext cx="1362873" cy="2031325"/>
          </a:xfrm>
          <a:prstGeom prst="rect">
            <a:avLst/>
          </a:prstGeom>
          <a:noFill/>
        </p:spPr>
        <p:txBody>
          <a:bodyPr wrap="none" lIns="91440" tIns="45720" rIns="91440" bIns="45720">
            <a:spAutoFit/>
          </a:bodyPr>
          <a:lstStyle/>
          <a:p>
            <a:pPr algn="ctr"/>
            <a:r>
              <a:rPr lang="en-US" sz="12600" cap="none" spc="0" dirty="0" smtClean="0">
                <a:ln w="50800" cmpd="sng">
                  <a:solidFill>
                    <a:schemeClr val="bg1"/>
                  </a:solidFill>
                  <a:prstDash val="solid"/>
                </a:ln>
                <a:noFill/>
                <a:effectLst>
                  <a:glow rad="190500">
                    <a:srgbClr val="FF00FF"/>
                  </a:glow>
                  <a:reflection blurRad="6350" stA="60000" endA="900" endPos="60000" dist="29997" dir="5400000" sy="-100000" algn="bl" rotWithShape="0"/>
                </a:effectLst>
              </a:rPr>
              <a:t>&amp;</a:t>
            </a:r>
            <a:endParaRPr lang="en-US" sz="12600" cap="none" spc="0" dirty="0">
              <a:ln w="50800" cmpd="sng">
                <a:solidFill>
                  <a:schemeClr val="bg1"/>
                </a:solidFill>
                <a:prstDash val="solid"/>
              </a:ln>
              <a:noFill/>
              <a:effectLst>
                <a:glow rad="190500">
                  <a:srgbClr val="FF00FF"/>
                </a:glow>
                <a:reflection blurRad="6350" stA="60000" endA="900" endPos="60000" dist="29997" dir="5400000" sy="-100000" algn="bl" rotWithShape="0"/>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5458693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3">
                                            <p:txEl>
                                              <p:pRg st="0" end="0"/>
                                            </p:txEl>
                                          </p:spTgt>
                                        </p:tgtEl>
                                        <p:attrNameLst>
                                          <p:attrName>style.visibility</p:attrName>
                                        </p:attrNameLst>
                                      </p:cBhvr>
                                      <p:to>
                                        <p:strVal val="visible"/>
                                      </p:to>
                                    </p:set>
                                    <p:animEffect transition="in" filter="barn(inVertical)">
                                      <p:cBhvr>
                                        <p:cTn id="25" dur="500"/>
                                        <p:tgtEl>
                                          <p:spTgt spid="23">
                                            <p:txEl>
                                              <p:pRg st="0" end="0"/>
                                            </p:txEl>
                                          </p:spTgt>
                                        </p:tgtEl>
                                      </p:cBhvr>
                                    </p:animEffect>
                                  </p:childTnLst>
                                </p:cTn>
                              </p:par>
                            </p:childTnLst>
                          </p:cTn>
                        </p:par>
                        <p:par>
                          <p:cTn id="26" fill="hold">
                            <p:stCondLst>
                              <p:cond delay="500"/>
                            </p:stCondLst>
                            <p:childTnLst>
                              <p:par>
                                <p:cTn id="27" presetID="16" presetClass="entr" presetSubtype="21" fill="hold" nodeType="afterEffect">
                                  <p:stCondLst>
                                    <p:cond delay="0"/>
                                  </p:stCondLst>
                                  <p:childTnLst>
                                    <p:set>
                                      <p:cBhvr>
                                        <p:cTn id="28" dur="1" fill="hold">
                                          <p:stCondLst>
                                            <p:cond delay="0"/>
                                          </p:stCondLst>
                                        </p:cTn>
                                        <p:tgtEl>
                                          <p:spTgt spid="25">
                                            <p:txEl>
                                              <p:pRg st="0" end="0"/>
                                            </p:txEl>
                                          </p:spTgt>
                                        </p:tgtEl>
                                        <p:attrNameLst>
                                          <p:attrName>style.visibility</p:attrName>
                                        </p:attrNameLst>
                                      </p:cBhvr>
                                      <p:to>
                                        <p:strVal val="visible"/>
                                      </p:to>
                                    </p:set>
                                    <p:animEffect transition="in" filter="barn(inVertical)">
                                      <p:cBhvr>
                                        <p:cTn id="29" dur="500"/>
                                        <p:tgtEl>
                                          <p:spTgt spid="25">
                                            <p:txEl>
                                              <p:pRg st="0" end="0"/>
                                            </p:txEl>
                                          </p:spTgt>
                                        </p:tgtEl>
                                      </p:cBhvr>
                                    </p:animEffect>
                                  </p:childTnLst>
                                </p:cTn>
                              </p:par>
                            </p:childTnLst>
                          </p:cTn>
                        </p:par>
                        <p:par>
                          <p:cTn id="30" fill="hold">
                            <p:stCondLst>
                              <p:cond delay="1000"/>
                            </p:stCondLst>
                            <p:childTnLst>
                              <p:par>
                                <p:cTn id="31" presetID="16" presetClass="entr" presetSubtype="21" fill="hold" nodeType="afterEffect">
                                  <p:stCondLst>
                                    <p:cond delay="0"/>
                                  </p:stCondLst>
                                  <p:childTnLst>
                                    <p:set>
                                      <p:cBhvr>
                                        <p:cTn id="32" dur="1" fill="hold">
                                          <p:stCondLst>
                                            <p:cond delay="0"/>
                                          </p:stCondLst>
                                        </p:cTn>
                                        <p:tgtEl>
                                          <p:spTgt spid="24">
                                            <p:txEl>
                                              <p:pRg st="0" end="0"/>
                                            </p:txEl>
                                          </p:spTgt>
                                        </p:tgtEl>
                                        <p:attrNameLst>
                                          <p:attrName>style.visibility</p:attrName>
                                        </p:attrNameLst>
                                      </p:cBhvr>
                                      <p:to>
                                        <p:strVal val="visible"/>
                                      </p:to>
                                    </p:set>
                                    <p:animEffect transition="in" filter="barn(inVertical)">
                                      <p:cBhvr>
                                        <p:cTn id="33"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0" y="1600200"/>
            <a:ext cx="9296400" cy="2800767"/>
          </a:xfrm>
          <a:prstGeom prst="rect">
            <a:avLst/>
          </a:prstGeom>
        </p:spPr>
        <p:txBody>
          <a:bodyPr wrap="square">
            <a:spAutoFit/>
          </a:bodyPr>
          <a:lstStyle/>
          <a:p>
            <a:pPr lvl="0"/>
            <a:r>
              <a:rPr lang="en-US" sz="8800" dirty="0" smtClean="0">
                <a:solidFill>
                  <a:schemeClr val="bg1"/>
                </a:solidFill>
                <a:latin typeface="+mj-lt"/>
              </a:rPr>
              <a:t>Who </a:t>
            </a:r>
            <a:r>
              <a:rPr lang="en-US" sz="8800" dirty="0">
                <a:solidFill>
                  <a:schemeClr val="bg1"/>
                </a:solidFill>
                <a:latin typeface="+mj-lt"/>
              </a:rPr>
              <a:t>is</a:t>
            </a:r>
            <a:r>
              <a:rPr lang="en-US" sz="8800" dirty="0" smtClean="0">
                <a:solidFill>
                  <a:schemeClr val="bg1"/>
                </a:solidFill>
                <a:latin typeface="+mj-lt"/>
              </a:rPr>
              <a:t> the National </a:t>
            </a:r>
          </a:p>
          <a:p>
            <a:pPr lvl="0"/>
            <a:r>
              <a:rPr lang="en-US" sz="8800" dirty="0" smtClean="0">
                <a:solidFill>
                  <a:schemeClr val="bg1"/>
                </a:solidFill>
                <a:latin typeface="+mj-lt"/>
              </a:rPr>
              <a:t>Executive </a:t>
            </a:r>
            <a:r>
              <a:rPr lang="en-US" sz="8800" dirty="0">
                <a:solidFill>
                  <a:schemeClr val="bg1"/>
                </a:solidFill>
                <a:latin typeface="+mj-lt"/>
              </a:rPr>
              <a:t>Director?</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4162464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Cloud 6"/>
          <p:cNvSpPr/>
          <p:nvPr/>
        </p:nvSpPr>
        <p:spPr>
          <a:xfrm>
            <a:off x="4423825" y="76200"/>
            <a:ext cx="4491575" cy="2286000"/>
          </a:xfrm>
          <a:prstGeom prst="cloud">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29200" y="457200"/>
            <a:ext cx="3429000" cy="1354217"/>
          </a:xfrm>
          <a:prstGeom prst="rect">
            <a:avLst/>
          </a:prstGeom>
        </p:spPr>
        <p:txBody>
          <a:bodyPr wrap="square">
            <a:spAutoFit/>
          </a:bodyPr>
          <a:lstStyle/>
          <a:p>
            <a:pPr algn="ctr"/>
            <a:r>
              <a:rPr lang="da-DK" sz="3200" b="1" i="0" dirty="0" smtClean="0">
                <a:solidFill>
                  <a:schemeClr val="bg1"/>
                </a:solidFill>
                <a:effectLst/>
                <a:latin typeface="Times New Roman"/>
              </a:rPr>
              <a:t>Lt. Col. Alan L. Bonner, </a:t>
            </a:r>
          </a:p>
          <a:p>
            <a:pPr algn="ctr"/>
            <a:r>
              <a:rPr lang="da-DK" b="1" i="0" dirty="0" smtClean="0">
                <a:solidFill>
                  <a:schemeClr val="bg1"/>
                </a:solidFill>
                <a:effectLst/>
                <a:latin typeface="Times New Roman"/>
              </a:rPr>
              <a:t>USAF (ret.)</a:t>
            </a:r>
            <a:endParaRPr lang="en-US" dirty="0">
              <a:solidFill>
                <a:schemeClr val="bg1"/>
              </a:solidFill>
            </a:endParaRPr>
          </a:p>
        </p:txBody>
      </p:sp>
      <p:pic>
        <p:nvPicPr>
          <p:cNvPr id="15362" name="Picture 2" descr="Alan(web).jpg">
            <a:hlinkClick r:id="rId2"/>
          </p:cNvPr>
          <p:cNvPicPr>
            <a:picLocks noChangeAspect="1" noChangeArrowheads="1"/>
          </p:cNvPicPr>
          <p:nvPr/>
        </p:nvPicPr>
        <p:blipFill>
          <a:blip r:embed="rId3" cstate="print"/>
          <a:srcRect/>
          <a:stretch>
            <a:fillRect/>
          </a:stretch>
        </p:blipFill>
        <p:spPr bwMode="auto">
          <a:xfrm>
            <a:off x="381000" y="2057400"/>
            <a:ext cx="4267200" cy="4572000"/>
          </a:xfrm>
          <a:prstGeom prst="rect">
            <a:avLst/>
          </a:prstGeom>
          <a:noFill/>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8912623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80">
                                          <p:stCondLst>
                                            <p:cond delay="0"/>
                                          </p:stCondLst>
                                        </p:cTn>
                                        <p:tgtEl>
                                          <p:spTgt spid="8">
                                            <p:txEl>
                                              <p:pRg st="0" end="0"/>
                                            </p:txEl>
                                          </p:spTgt>
                                        </p:tgtEl>
                                      </p:cBhvr>
                                    </p:animEffect>
                                    <p:anim calcmode="lin" valueType="num">
                                      <p:cBhvr>
                                        <p:cTn id="8"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xEl>
                                              <p:pRg st="0" end="0"/>
                                            </p:txEl>
                                          </p:spTgt>
                                        </p:tgtEl>
                                      </p:cBhvr>
                                      <p:to x="100000" y="60000"/>
                                    </p:animScale>
                                    <p:animScale>
                                      <p:cBhvr>
                                        <p:cTn id="14" dur="166" decel="50000">
                                          <p:stCondLst>
                                            <p:cond delay="676"/>
                                          </p:stCondLst>
                                        </p:cTn>
                                        <p:tgtEl>
                                          <p:spTgt spid="8">
                                            <p:txEl>
                                              <p:pRg st="0" end="0"/>
                                            </p:txEl>
                                          </p:spTgt>
                                        </p:tgtEl>
                                      </p:cBhvr>
                                      <p:to x="100000" y="100000"/>
                                    </p:animScale>
                                    <p:animScale>
                                      <p:cBhvr>
                                        <p:cTn id="15" dur="26">
                                          <p:stCondLst>
                                            <p:cond delay="1312"/>
                                          </p:stCondLst>
                                        </p:cTn>
                                        <p:tgtEl>
                                          <p:spTgt spid="8">
                                            <p:txEl>
                                              <p:pRg st="0" end="0"/>
                                            </p:txEl>
                                          </p:spTgt>
                                        </p:tgtEl>
                                      </p:cBhvr>
                                      <p:to x="100000" y="80000"/>
                                    </p:animScale>
                                    <p:animScale>
                                      <p:cBhvr>
                                        <p:cTn id="16" dur="166" decel="50000">
                                          <p:stCondLst>
                                            <p:cond delay="1338"/>
                                          </p:stCondLst>
                                        </p:cTn>
                                        <p:tgtEl>
                                          <p:spTgt spid="8">
                                            <p:txEl>
                                              <p:pRg st="0" end="0"/>
                                            </p:txEl>
                                          </p:spTgt>
                                        </p:tgtEl>
                                      </p:cBhvr>
                                      <p:to x="100000" y="100000"/>
                                    </p:animScale>
                                    <p:animScale>
                                      <p:cBhvr>
                                        <p:cTn id="17" dur="26">
                                          <p:stCondLst>
                                            <p:cond delay="1642"/>
                                          </p:stCondLst>
                                        </p:cTn>
                                        <p:tgtEl>
                                          <p:spTgt spid="8">
                                            <p:txEl>
                                              <p:pRg st="0" end="0"/>
                                            </p:txEl>
                                          </p:spTgt>
                                        </p:tgtEl>
                                      </p:cBhvr>
                                      <p:to x="100000" y="90000"/>
                                    </p:animScale>
                                    <p:animScale>
                                      <p:cBhvr>
                                        <p:cTn id="18" dur="166" decel="50000">
                                          <p:stCondLst>
                                            <p:cond delay="1668"/>
                                          </p:stCondLst>
                                        </p:cTn>
                                        <p:tgtEl>
                                          <p:spTgt spid="8">
                                            <p:txEl>
                                              <p:pRg st="0" end="0"/>
                                            </p:txEl>
                                          </p:spTgt>
                                        </p:tgtEl>
                                      </p:cBhvr>
                                      <p:to x="100000" y="100000"/>
                                    </p:animScale>
                                    <p:animScale>
                                      <p:cBhvr>
                                        <p:cTn id="19" dur="26">
                                          <p:stCondLst>
                                            <p:cond delay="1808"/>
                                          </p:stCondLst>
                                        </p:cTn>
                                        <p:tgtEl>
                                          <p:spTgt spid="8">
                                            <p:txEl>
                                              <p:pRg st="0" end="0"/>
                                            </p:txEl>
                                          </p:spTgt>
                                        </p:tgtEl>
                                      </p:cBhvr>
                                      <p:to x="100000" y="95000"/>
                                    </p:animScale>
                                    <p:animScale>
                                      <p:cBhvr>
                                        <p:cTn id="20" dur="166" decel="50000">
                                          <p:stCondLst>
                                            <p:cond delay="1834"/>
                                          </p:stCondLst>
                                        </p:cTn>
                                        <p:tgtEl>
                                          <p:spTgt spid="8">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wipe(down)">
                                      <p:cBhvr>
                                        <p:cTn id="23" dur="580">
                                          <p:stCondLst>
                                            <p:cond delay="0"/>
                                          </p:stCondLst>
                                        </p:cTn>
                                        <p:tgtEl>
                                          <p:spTgt spid="8">
                                            <p:txEl>
                                              <p:pRg st="1" end="1"/>
                                            </p:txEl>
                                          </p:spTgt>
                                        </p:tgtEl>
                                      </p:cBhvr>
                                    </p:animEffect>
                                    <p:anim calcmode="lin" valueType="num">
                                      <p:cBhvr>
                                        <p:cTn id="24"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xEl>
                                              <p:pRg st="1" end="1"/>
                                            </p:txEl>
                                          </p:spTgt>
                                        </p:tgtEl>
                                      </p:cBhvr>
                                      <p:to x="100000" y="60000"/>
                                    </p:animScale>
                                    <p:animScale>
                                      <p:cBhvr>
                                        <p:cTn id="30" dur="166" decel="50000">
                                          <p:stCondLst>
                                            <p:cond delay="676"/>
                                          </p:stCondLst>
                                        </p:cTn>
                                        <p:tgtEl>
                                          <p:spTgt spid="8">
                                            <p:txEl>
                                              <p:pRg st="1" end="1"/>
                                            </p:txEl>
                                          </p:spTgt>
                                        </p:tgtEl>
                                      </p:cBhvr>
                                      <p:to x="100000" y="100000"/>
                                    </p:animScale>
                                    <p:animScale>
                                      <p:cBhvr>
                                        <p:cTn id="31" dur="26">
                                          <p:stCondLst>
                                            <p:cond delay="1312"/>
                                          </p:stCondLst>
                                        </p:cTn>
                                        <p:tgtEl>
                                          <p:spTgt spid="8">
                                            <p:txEl>
                                              <p:pRg st="1" end="1"/>
                                            </p:txEl>
                                          </p:spTgt>
                                        </p:tgtEl>
                                      </p:cBhvr>
                                      <p:to x="100000" y="80000"/>
                                    </p:animScale>
                                    <p:animScale>
                                      <p:cBhvr>
                                        <p:cTn id="32" dur="166" decel="50000">
                                          <p:stCondLst>
                                            <p:cond delay="1338"/>
                                          </p:stCondLst>
                                        </p:cTn>
                                        <p:tgtEl>
                                          <p:spTgt spid="8">
                                            <p:txEl>
                                              <p:pRg st="1" end="1"/>
                                            </p:txEl>
                                          </p:spTgt>
                                        </p:tgtEl>
                                      </p:cBhvr>
                                      <p:to x="100000" y="100000"/>
                                    </p:animScale>
                                    <p:animScale>
                                      <p:cBhvr>
                                        <p:cTn id="33" dur="26">
                                          <p:stCondLst>
                                            <p:cond delay="1642"/>
                                          </p:stCondLst>
                                        </p:cTn>
                                        <p:tgtEl>
                                          <p:spTgt spid="8">
                                            <p:txEl>
                                              <p:pRg st="1" end="1"/>
                                            </p:txEl>
                                          </p:spTgt>
                                        </p:tgtEl>
                                      </p:cBhvr>
                                      <p:to x="100000" y="90000"/>
                                    </p:animScale>
                                    <p:animScale>
                                      <p:cBhvr>
                                        <p:cTn id="34" dur="166" decel="50000">
                                          <p:stCondLst>
                                            <p:cond delay="1668"/>
                                          </p:stCondLst>
                                        </p:cTn>
                                        <p:tgtEl>
                                          <p:spTgt spid="8">
                                            <p:txEl>
                                              <p:pRg st="1" end="1"/>
                                            </p:txEl>
                                          </p:spTgt>
                                        </p:tgtEl>
                                      </p:cBhvr>
                                      <p:to x="100000" y="100000"/>
                                    </p:animScale>
                                    <p:animScale>
                                      <p:cBhvr>
                                        <p:cTn id="35" dur="26">
                                          <p:stCondLst>
                                            <p:cond delay="1808"/>
                                          </p:stCondLst>
                                        </p:cTn>
                                        <p:tgtEl>
                                          <p:spTgt spid="8">
                                            <p:txEl>
                                              <p:pRg st="1" end="1"/>
                                            </p:txEl>
                                          </p:spTgt>
                                        </p:tgtEl>
                                      </p:cBhvr>
                                      <p:to x="100000" y="95000"/>
                                    </p:animScale>
                                    <p:animScale>
                                      <p:cBhvr>
                                        <p:cTn id="36" dur="166" decel="50000">
                                          <p:stCondLst>
                                            <p:cond delay="1834"/>
                                          </p:stCondLst>
                                        </p:cTn>
                                        <p:tgtEl>
                                          <p:spTgt spid="8">
                                            <p:txEl>
                                              <p:pRg st="1" end="1"/>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15362"/>
                                        </p:tgtEl>
                                        <p:attrNameLst>
                                          <p:attrName>style.visibility</p:attrName>
                                        </p:attrNameLst>
                                      </p:cBhvr>
                                      <p:to>
                                        <p:strVal val="visible"/>
                                      </p:to>
                                    </p:set>
                                    <p:anim calcmode="lin" valueType="num">
                                      <p:cBhvr>
                                        <p:cTn id="41" dur="1000" fill="hold"/>
                                        <p:tgtEl>
                                          <p:spTgt spid="15362"/>
                                        </p:tgtEl>
                                        <p:attrNameLst>
                                          <p:attrName>ppt_w</p:attrName>
                                        </p:attrNameLst>
                                      </p:cBhvr>
                                      <p:tavLst>
                                        <p:tav tm="0">
                                          <p:val>
                                            <p:fltVal val="0"/>
                                          </p:val>
                                        </p:tav>
                                        <p:tav tm="100000">
                                          <p:val>
                                            <p:strVal val="#ppt_w"/>
                                          </p:val>
                                        </p:tav>
                                      </p:tavLst>
                                    </p:anim>
                                    <p:anim calcmode="lin" valueType="num">
                                      <p:cBhvr>
                                        <p:cTn id="42" dur="1000" fill="hold"/>
                                        <p:tgtEl>
                                          <p:spTgt spid="15362"/>
                                        </p:tgtEl>
                                        <p:attrNameLst>
                                          <p:attrName>ppt_h</p:attrName>
                                        </p:attrNameLst>
                                      </p:cBhvr>
                                      <p:tavLst>
                                        <p:tav tm="0">
                                          <p:val>
                                            <p:fltVal val="0"/>
                                          </p:val>
                                        </p:tav>
                                        <p:tav tm="100000">
                                          <p:val>
                                            <p:strVal val="#ppt_h"/>
                                          </p:val>
                                        </p:tav>
                                      </p:tavLst>
                                    </p:anim>
                                    <p:anim calcmode="lin" valueType="num">
                                      <p:cBhvr>
                                        <p:cTn id="43" dur="1000" fill="hold"/>
                                        <p:tgtEl>
                                          <p:spTgt spid="15362"/>
                                        </p:tgtEl>
                                        <p:attrNameLst>
                                          <p:attrName>style.rotation</p:attrName>
                                        </p:attrNameLst>
                                      </p:cBhvr>
                                      <p:tavLst>
                                        <p:tav tm="0">
                                          <p:val>
                                            <p:fltVal val="90"/>
                                          </p:val>
                                        </p:tav>
                                        <p:tav tm="100000">
                                          <p:val>
                                            <p:fltVal val="0"/>
                                          </p:val>
                                        </p:tav>
                                      </p:tavLst>
                                    </p:anim>
                                    <p:animEffect transition="in" filter="fade">
                                      <p:cBhvr>
                                        <p:cTn id="44" dur="1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ounded Rectangle 1"/>
          <p:cNvSpPr/>
          <p:nvPr/>
        </p:nvSpPr>
        <p:spPr>
          <a:xfrm>
            <a:off x="152400" y="381000"/>
            <a:ext cx="8801100" cy="6247041"/>
          </a:xfrm>
          <a:prstGeom prst="roundRect">
            <a:avLst/>
          </a:prstGeom>
          <a:noFill/>
          <a:ln>
            <a:solidFill>
              <a:srgbClr val="00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b="1" dirty="0" smtClean="0"/>
              <a:t>The National </a:t>
            </a:r>
            <a:r>
              <a:rPr lang="en-US" sz="3400" b="1" dirty="0"/>
              <a:t>Executive </a:t>
            </a:r>
            <a:r>
              <a:rPr lang="en-US" sz="3400" b="1" dirty="0" smtClean="0"/>
              <a:t>Director </a:t>
            </a:r>
            <a:r>
              <a:rPr lang="en-US" sz="3400" b="1" dirty="0"/>
              <a:t>joined the staff in 1996 after a 26-year career in the Air Force which culminated with his four year tour as Commander and Conductor of the USAF </a:t>
            </a:r>
            <a:r>
              <a:rPr lang="en-US" sz="3400" b="1" dirty="0" smtClean="0"/>
              <a:t>Band &amp; </a:t>
            </a:r>
            <a:r>
              <a:rPr lang="en-US" sz="3400" b="1" dirty="0"/>
              <a:t>Washington, D.C. </a:t>
            </a:r>
            <a:r>
              <a:rPr lang="en-US" sz="3400" b="1" dirty="0" smtClean="0"/>
              <a:t> Col </a:t>
            </a:r>
            <a:r>
              <a:rPr lang="en-US" sz="3400" b="1" dirty="0"/>
              <a:t>Bonner is responsible for the overall operations of the National Headquarters, promotes </a:t>
            </a:r>
            <a:r>
              <a:rPr lang="en-US" sz="3400" b="1" dirty="0" smtClean="0"/>
              <a:t>the Fraternity </a:t>
            </a:r>
            <a:r>
              <a:rPr lang="en-US" sz="3400" b="1" dirty="0"/>
              <a:t>&amp; Sorority </a:t>
            </a:r>
            <a:r>
              <a:rPr lang="en-US" sz="3400" b="1" dirty="0" smtClean="0"/>
              <a:t>nationally, and </a:t>
            </a:r>
            <a:r>
              <a:rPr lang="en-US" sz="3400" b="1" dirty="0"/>
              <a:t>also provides </a:t>
            </a:r>
            <a:r>
              <a:rPr lang="en-US" sz="3400" b="1" dirty="0" smtClean="0"/>
              <a:t>the organizations </a:t>
            </a:r>
            <a:r>
              <a:rPr lang="en-US" sz="3400" b="1" dirty="0"/>
              <a:t>with a direct link to university band directors around the </a:t>
            </a:r>
            <a:r>
              <a:rPr lang="en-US" sz="3400" b="1" dirty="0" smtClean="0"/>
              <a:t>nation.</a:t>
            </a:r>
            <a:endParaRPr lang="en-US" sz="3400" b="1" dirty="0">
              <a:latin typeface="+mj-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3470590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2971800" y="375791"/>
            <a:ext cx="4572000" cy="1077218"/>
          </a:xfrm>
          <a:prstGeom prst="rect">
            <a:avLst/>
          </a:prstGeom>
        </p:spPr>
        <p:txBody>
          <a:bodyPr>
            <a:spAutoFit/>
          </a:bodyPr>
          <a:lstStyle/>
          <a:p>
            <a:r>
              <a:rPr lang="en-US" sz="3200" dirty="0">
                <a:solidFill>
                  <a:schemeClr val="bg1"/>
                </a:solidFill>
              </a:rPr>
              <a:t>What </a:t>
            </a:r>
            <a:r>
              <a:rPr lang="en-US" sz="3200" dirty="0" smtClean="0">
                <a:solidFill>
                  <a:schemeClr val="bg1"/>
                </a:solidFill>
              </a:rPr>
              <a:t>are his responsibilities?</a:t>
            </a:r>
            <a:endParaRPr lang="en-US" sz="3200" dirty="0">
              <a:solidFill>
                <a:schemeClr val="bg1"/>
              </a:solidFill>
            </a:endParaRPr>
          </a:p>
        </p:txBody>
      </p:sp>
      <p:sp>
        <p:nvSpPr>
          <p:cNvPr id="3" name="Cloud 2"/>
          <p:cNvSpPr/>
          <p:nvPr/>
        </p:nvSpPr>
        <p:spPr>
          <a:xfrm>
            <a:off x="2286000" y="152399"/>
            <a:ext cx="4495800" cy="1524001"/>
          </a:xfrm>
          <a:prstGeom prst="cloud">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28600" y="1905000"/>
            <a:ext cx="8534400" cy="4724400"/>
          </a:xfrm>
          <a:prstGeom prst="roundRect">
            <a:avLst/>
          </a:prstGeom>
          <a:noFill/>
          <a:ln w="50800">
            <a:solidFill>
              <a:srgbClr val="00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8600" y="1908629"/>
            <a:ext cx="8229600" cy="4893647"/>
          </a:xfrm>
          <a:prstGeom prst="rect">
            <a:avLst/>
          </a:prstGeom>
        </p:spPr>
        <p:txBody>
          <a:bodyPr wrap="square">
            <a:spAutoFit/>
          </a:bodyPr>
          <a:lstStyle/>
          <a:p>
            <a:pPr marL="342900" indent="-342900">
              <a:buFont typeface="Arial" pitchFamily="34" charset="0"/>
              <a:buChar char="•"/>
            </a:pPr>
            <a:r>
              <a:rPr lang="en-US" sz="2400" b="1" dirty="0">
                <a:solidFill>
                  <a:schemeClr val="bg1"/>
                </a:solidFill>
              </a:rPr>
              <a:t>The National Executive Director manages </a:t>
            </a:r>
            <a:endParaRPr lang="en-US" sz="2400" b="1" dirty="0" smtClean="0">
              <a:solidFill>
                <a:schemeClr val="bg1"/>
              </a:solidFill>
            </a:endParaRPr>
          </a:p>
          <a:p>
            <a:pPr marL="800100" lvl="1" indent="-342900">
              <a:buFont typeface="Arial" pitchFamily="34" charset="0"/>
              <a:buChar char="•"/>
            </a:pPr>
            <a:r>
              <a:rPr lang="en-US" sz="2400" b="1" dirty="0" smtClean="0">
                <a:solidFill>
                  <a:schemeClr val="bg1"/>
                </a:solidFill>
              </a:rPr>
              <a:t>the </a:t>
            </a:r>
            <a:r>
              <a:rPr lang="en-US" sz="2400" b="1" dirty="0">
                <a:solidFill>
                  <a:schemeClr val="bg1"/>
                </a:solidFill>
              </a:rPr>
              <a:t>business affairs </a:t>
            </a:r>
            <a:r>
              <a:rPr lang="en-US" sz="2400" b="1" dirty="0" smtClean="0">
                <a:solidFill>
                  <a:schemeClr val="bg1"/>
                </a:solidFill>
              </a:rPr>
              <a:t>of </a:t>
            </a:r>
            <a:r>
              <a:rPr lang="en-US" sz="2400" b="1" dirty="0">
                <a:solidFill>
                  <a:schemeClr val="bg1"/>
                </a:solidFill>
              </a:rPr>
              <a:t>the Fraternity </a:t>
            </a:r>
            <a:endParaRPr lang="en-US" sz="2400" b="1" dirty="0" smtClean="0">
              <a:solidFill>
                <a:schemeClr val="bg1"/>
              </a:solidFill>
            </a:endParaRPr>
          </a:p>
          <a:p>
            <a:pPr marL="800100" lvl="1" indent="-342900">
              <a:buFont typeface="Arial" pitchFamily="34" charset="0"/>
              <a:buChar char="•"/>
            </a:pPr>
            <a:r>
              <a:rPr lang="en-US" sz="2400" b="1" dirty="0" smtClean="0">
                <a:solidFill>
                  <a:schemeClr val="bg1"/>
                </a:solidFill>
              </a:rPr>
              <a:t>oversees </a:t>
            </a:r>
            <a:r>
              <a:rPr lang="en-US" sz="2400" b="1" dirty="0">
                <a:solidFill>
                  <a:schemeClr val="bg1"/>
                </a:solidFill>
              </a:rPr>
              <a:t>the financial management of the </a:t>
            </a:r>
            <a:r>
              <a:rPr lang="en-US" sz="2400" b="1" dirty="0" smtClean="0">
                <a:solidFill>
                  <a:schemeClr val="bg1"/>
                </a:solidFill>
              </a:rPr>
              <a:t>organization</a:t>
            </a:r>
          </a:p>
          <a:p>
            <a:pPr marL="1257300" lvl="2" indent="-342900">
              <a:buFont typeface="Arial" pitchFamily="34" charset="0"/>
              <a:buChar char="•"/>
            </a:pPr>
            <a:r>
              <a:rPr lang="en-US" sz="2400" b="1" dirty="0" smtClean="0">
                <a:solidFill>
                  <a:schemeClr val="bg1"/>
                </a:solidFill>
              </a:rPr>
              <a:t>including </a:t>
            </a:r>
            <a:r>
              <a:rPr lang="en-US" sz="2400" b="1" dirty="0">
                <a:solidFill>
                  <a:schemeClr val="bg1"/>
                </a:solidFill>
              </a:rPr>
              <a:t>developing and monitoring the budget. </a:t>
            </a:r>
          </a:p>
          <a:p>
            <a:pPr marL="342900" indent="-342900">
              <a:buFont typeface="Arial" pitchFamily="34" charset="0"/>
              <a:buChar char="•"/>
            </a:pPr>
            <a:r>
              <a:rPr lang="en-US" sz="2400" b="1" dirty="0">
                <a:solidFill>
                  <a:schemeClr val="bg1"/>
                </a:solidFill>
              </a:rPr>
              <a:t>He/she also insures that the National Headquarters provides the </a:t>
            </a:r>
            <a:r>
              <a:rPr lang="en-US" sz="2400" b="1" dirty="0" smtClean="0">
                <a:solidFill>
                  <a:schemeClr val="bg1"/>
                </a:solidFill>
              </a:rPr>
              <a:t>necessary </a:t>
            </a:r>
            <a:r>
              <a:rPr lang="en-US" sz="2400" b="1" dirty="0">
                <a:solidFill>
                  <a:schemeClr val="bg1"/>
                </a:solidFill>
              </a:rPr>
              <a:t>services to the membership in a professional, timely </a:t>
            </a:r>
            <a:r>
              <a:rPr lang="en-US" sz="2400" b="1" dirty="0" smtClean="0">
                <a:solidFill>
                  <a:schemeClr val="bg1"/>
                </a:solidFill>
              </a:rPr>
              <a:t>manner</a:t>
            </a:r>
            <a:r>
              <a:rPr lang="en-US" sz="2400" b="1" dirty="0">
                <a:solidFill>
                  <a:schemeClr val="bg1"/>
                </a:solidFill>
              </a:rPr>
              <a:t>.  </a:t>
            </a:r>
            <a:endParaRPr lang="en-US" sz="2400" b="1" dirty="0" smtClean="0">
              <a:solidFill>
                <a:schemeClr val="bg1"/>
              </a:solidFill>
            </a:endParaRPr>
          </a:p>
          <a:p>
            <a:pPr marL="342900" indent="-342900">
              <a:buFont typeface="Arial" pitchFamily="34" charset="0"/>
              <a:buChar char="•"/>
            </a:pPr>
            <a:r>
              <a:rPr lang="en-US" sz="2400" b="1" dirty="0" smtClean="0">
                <a:solidFill>
                  <a:schemeClr val="bg1"/>
                </a:solidFill>
              </a:rPr>
              <a:t>Other </a:t>
            </a:r>
            <a:r>
              <a:rPr lang="en-US" sz="2400" b="1" dirty="0">
                <a:solidFill>
                  <a:schemeClr val="bg1"/>
                </a:solidFill>
              </a:rPr>
              <a:t>responsibilities </a:t>
            </a:r>
            <a:r>
              <a:rPr lang="en-US" sz="2400" b="1" dirty="0" smtClean="0">
                <a:solidFill>
                  <a:schemeClr val="bg1"/>
                </a:solidFill>
              </a:rPr>
              <a:t>include</a:t>
            </a:r>
          </a:p>
          <a:p>
            <a:pPr marL="800100" lvl="1" indent="-342900">
              <a:buFont typeface="Arial" pitchFamily="34" charset="0"/>
              <a:buChar char="•"/>
            </a:pPr>
            <a:r>
              <a:rPr lang="en-US" sz="2400" b="1" dirty="0" smtClean="0">
                <a:solidFill>
                  <a:schemeClr val="bg1"/>
                </a:solidFill>
              </a:rPr>
              <a:t> representing </a:t>
            </a:r>
            <a:r>
              <a:rPr lang="en-US" sz="2400" b="1" dirty="0">
                <a:solidFill>
                  <a:schemeClr val="bg1"/>
                </a:solidFill>
              </a:rPr>
              <a:t>and promoting the Fraternity </a:t>
            </a:r>
            <a:r>
              <a:rPr lang="en-US" sz="2400" b="1" dirty="0" smtClean="0">
                <a:solidFill>
                  <a:schemeClr val="bg1"/>
                </a:solidFill>
              </a:rPr>
              <a:t>National Conventions </a:t>
            </a:r>
          </a:p>
          <a:p>
            <a:pPr marL="800100" lvl="1" indent="-342900">
              <a:buFont typeface="Arial" pitchFamily="34" charset="0"/>
              <a:buChar char="•"/>
            </a:pPr>
            <a:r>
              <a:rPr lang="en-US" sz="2400" b="1" dirty="0" smtClean="0">
                <a:solidFill>
                  <a:schemeClr val="bg1"/>
                </a:solidFill>
              </a:rPr>
              <a:t>maintaining </a:t>
            </a:r>
            <a:r>
              <a:rPr lang="en-US" sz="2400" b="1" dirty="0">
                <a:solidFill>
                  <a:schemeClr val="bg1"/>
                </a:solidFill>
              </a:rPr>
              <a:t>direct </a:t>
            </a:r>
            <a:r>
              <a:rPr lang="en-US" sz="2400" b="1" dirty="0" smtClean="0">
                <a:solidFill>
                  <a:schemeClr val="bg1"/>
                </a:solidFill>
              </a:rPr>
              <a:t>contact with University Directors</a:t>
            </a:r>
          </a:p>
          <a:p>
            <a:pPr marL="800100" lvl="1" indent="-342900">
              <a:buFont typeface="Arial" pitchFamily="34" charset="0"/>
              <a:buChar char="•"/>
            </a:pPr>
            <a:r>
              <a:rPr lang="en-US" sz="2400" b="1" dirty="0" smtClean="0">
                <a:solidFill>
                  <a:schemeClr val="bg1"/>
                </a:solidFill>
              </a:rPr>
              <a:t>serving </a:t>
            </a:r>
            <a:r>
              <a:rPr lang="en-US" sz="2400" b="1" dirty="0">
                <a:solidFill>
                  <a:schemeClr val="bg1"/>
                </a:solidFill>
              </a:rPr>
              <a:t>as the meeting planner for </a:t>
            </a:r>
            <a:r>
              <a:rPr lang="en-US" sz="2400" b="1" dirty="0" smtClean="0">
                <a:solidFill>
                  <a:schemeClr val="bg1"/>
                </a:solidFill>
              </a:rPr>
              <a:t>all </a:t>
            </a:r>
            <a:r>
              <a:rPr lang="en-US" sz="2400" b="1" dirty="0">
                <a:solidFill>
                  <a:schemeClr val="bg1"/>
                </a:solidFill>
              </a:rPr>
              <a:t>National Conventions and National Council Meetings.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1588961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barn(inVertical)">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randombar(horizontal)">
                                      <p:cBhvr>
                                        <p:cTn id="35" dur="500"/>
                                        <p:tgtEl>
                                          <p:spTgt spid="6">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barn(inVertical)">
                                      <p:cBhvr>
                                        <p:cTn id="40" dur="500"/>
                                        <p:tgtEl>
                                          <p:spTgt spid="6">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animEffect transition="in" filter="barn(inVertical)">
                                      <p:cBhvr>
                                        <p:cTn id="45" dur="500"/>
                                        <p:tgtEl>
                                          <p:spTgt spid="6">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6">
                                            <p:txEl>
                                              <p:pRg st="5" end="5"/>
                                            </p:txEl>
                                          </p:spTgt>
                                        </p:tgtEl>
                                        <p:attrNameLst>
                                          <p:attrName>style.visibility</p:attrName>
                                        </p:attrNameLst>
                                      </p:cBhvr>
                                      <p:to>
                                        <p:strVal val="visible"/>
                                      </p:to>
                                    </p:set>
                                    <p:animEffect transition="in" filter="barn(inVertical)">
                                      <p:cBhvr>
                                        <p:cTn id="50" dur="500"/>
                                        <p:tgtEl>
                                          <p:spTgt spid="6">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animEffect transition="in" filter="randombar(horizontal)">
                                      <p:cBhvr>
                                        <p:cTn id="55" dur="500"/>
                                        <p:tgtEl>
                                          <p:spTgt spid="6">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6">
                                            <p:txEl>
                                              <p:pRg st="7" end="7"/>
                                            </p:txEl>
                                          </p:spTgt>
                                        </p:tgtEl>
                                        <p:attrNameLst>
                                          <p:attrName>style.visibility</p:attrName>
                                        </p:attrNameLst>
                                      </p:cBhvr>
                                      <p:to>
                                        <p:strVal val="visible"/>
                                      </p:to>
                                    </p:set>
                                    <p:animEffect transition="in" filter="randombar(horizontal)">
                                      <p:cBhvr>
                                        <p:cTn id="60" dur="500"/>
                                        <p:tgtEl>
                                          <p:spTgt spid="6">
                                            <p:txEl>
                                              <p:pRg st="7" end="7"/>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6">
                                            <p:txEl>
                                              <p:pRg st="8" end="8"/>
                                            </p:txEl>
                                          </p:spTgt>
                                        </p:tgtEl>
                                        <p:attrNameLst>
                                          <p:attrName>style.visibility</p:attrName>
                                        </p:attrNameLst>
                                      </p:cBhvr>
                                      <p:to>
                                        <p:strVal val="visible"/>
                                      </p:to>
                                    </p:set>
                                    <p:animEffect transition="in" filter="randombar(horizontal)">
                                      <p:cBhvr>
                                        <p:cTn id="65"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1266</TotalTime>
  <Words>1949</Words>
  <Application>Microsoft Macintosh PowerPoint</Application>
  <PresentationFormat>On-screen Show (4:3)</PresentationFormat>
  <Paragraphs>154</Paragraphs>
  <Slides>36</Slides>
  <Notes>0</Notes>
  <HiddenSlides>0</HiddenSlides>
  <MMClips>0</MMClips>
  <ScaleCrop>false</ScaleCrop>
  <HeadingPairs>
    <vt:vector size="4" baseType="variant">
      <vt:variant>
        <vt:lpstr>Design Template</vt:lpstr>
      </vt:variant>
      <vt:variant>
        <vt:i4>1</vt:i4>
      </vt:variant>
      <vt:variant>
        <vt:lpstr>Slide Titles</vt:lpstr>
      </vt:variant>
      <vt:variant>
        <vt:i4>36</vt:i4>
      </vt:variant>
    </vt:vector>
  </HeadingPairs>
  <TitlesOfParts>
    <vt:vector size="37" baseType="lpstr">
      <vt:lpstr>Office Theme</vt:lpstr>
      <vt:lpstr>Slide 1</vt:lpstr>
      <vt:lpstr>Where is National HQ Located?</vt:lpstr>
      <vt:lpstr>What was the building before it housed the National Headquarters?</vt:lpstr>
      <vt:lpstr>Where can you find the National Headquarters toll-free telephone number, mailing address, street address?</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dc:creator>
  <cp:lastModifiedBy>Katie Langley</cp:lastModifiedBy>
  <cp:revision>48</cp:revision>
  <dcterms:created xsi:type="dcterms:W3CDTF">2013-04-18T17:02:50Z</dcterms:created>
  <dcterms:modified xsi:type="dcterms:W3CDTF">2013-04-18T17:05:59Z</dcterms:modified>
</cp:coreProperties>
</file>