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85" r:id="rId5"/>
    <p:sldId id="259" r:id="rId6"/>
    <p:sldId id="260" r:id="rId7"/>
    <p:sldId id="261" r:id="rId8"/>
    <p:sldId id="284" r:id="rId9"/>
    <p:sldId id="262" r:id="rId10"/>
    <p:sldId id="263" r:id="rId11"/>
    <p:sldId id="264" r:id="rId12"/>
    <p:sldId id="265" r:id="rId13"/>
    <p:sldId id="266" r:id="rId14"/>
    <p:sldId id="267" r:id="rId15"/>
    <p:sldId id="269" r:id="rId16"/>
    <p:sldId id="268" r:id="rId17"/>
    <p:sldId id="270" r:id="rId18"/>
    <p:sldId id="271" r:id="rId19"/>
    <p:sldId id="272" r:id="rId20"/>
    <p:sldId id="273" r:id="rId21"/>
    <p:sldId id="274" r:id="rId22"/>
    <p:sldId id="275" r:id="rId23"/>
    <p:sldId id="276" r:id="rId24"/>
    <p:sldId id="279" r:id="rId25"/>
    <p:sldId id="280" r:id="rId26"/>
    <p:sldId id="281" r:id="rId27"/>
    <p:sldId id="282" r:id="rId28"/>
    <p:sldId id="283"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294" autoAdjust="0"/>
    <p:restoredTop sz="94660"/>
  </p:normalViewPr>
  <p:slideViewPr>
    <p:cSldViewPr>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slide" Target="slides/slide30.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82A52-1CDC-4259-9572-CCD315B12A84}"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82A52-1CDC-4259-9572-CCD315B12A84}"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82A52-1CDC-4259-9572-CCD315B12A84}"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82A52-1CDC-4259-9572-CCD315B12A84}"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82A52-1CDC-4259-9572-CCD315B12A84}" type="datetimeFigureOut">
              <a:rPr lang="en-US" smtClean="0"/>
              <a:pPr/>
              <a:t>4/18/13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B82A52-1CDC-4259-9572-CCD315B12A84}"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82A52-1CDC-4259-9572-CCD315B12A84}" type="datetimeFigureOut">
              <a:rPr lang="en-US" smtClean="0"/>
              <a:pPr/>
              <a:t>4/18/13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82A52-1CDC-4259-9572-CCD315B12A84}" type="datetimeFigureOut">
              <a:rPr lang="en-US" smtClean="0"/>
              <a:pPr/>
              <a:t>4/18/13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82A52-1CDC-4259-9572-CCD315B12A84}" type="datetimeFigureOut">
              <a:rPr lang="en-US" smtClean="0"/>
              <a:pPr/>
              <a:t>4/18/13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82A52-1CDC-4259-9572-CCD315B12A84}"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82A52-1CDC-4259-9572-CCD315B12A84}" type="datetimeFigureOut">
              <a:rPr lang="en-US" smtClean="0"/>
              <a:pPr/>
              <a:t>4/18/13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BC05D-2A73-41D6-AAA6-1D6E3E5079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82A52-1CDC-4259-9572-CCD315B12A84}" type="datetimeFigureOut">
              <a:rPr lang="en-US" smtClean="0"/>
              <a:pPr/>
              <a:t>4/18/13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BC05D-2A73-41D6-AAA6-1D6E3E50797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3"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6" Type="http://schemas.openxmlformats.org/officeDocument/2006/relationships/image" Target="../media/image6.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wmf"/><Relationship Id="rId3" Type="http://schemas.openxmlformats.org/officeDocument/2006/relationships/image" Target="../media/image3.wmf"/><Relationship Id="rId5" Type="http://schemas.openxmlformats.org/officeDocument/2006/relationships/image" Target="../media/image5.wmf"/></Relationships>
</file>

<file path=ppt/slides/_rels/slide7.xml.rels><?xml version="1.0" encoding="UTF-8" standalone="yes"?>
<Relationships xmlns="http://schemas.openxmlformats.org/package/2006/relationships"><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 Id="rId5" Type="http://schemas.openxmlformats.org/officeDocument/2006/relationships/image" Target="../media/image10.jpeg"/></Relationships>
</file>

<file path=ppt/slides/_rels/slide8.xml.rels><?xml version="1.0" encoding="UTF-8" standalone="yes"?>
<Relationships xmlns="http://schemas.openxmlformats.org/package/2006/relationships"><Relationship Id="rId4" Type="http://schemas.openxmlformats.org/officeDocument/2006/relationships/image" Target="../media/image13.png"/><Relationship Id="rId5" Type="http://schemas.openxmlformats.org/officeDocument/2006/relationships/image" Target="../media/image14.png"/><Relationship Id="rId7" Type="http://schemas.openxmlformats.org/officeDocument/2006/relationships/image" Target="../media/image16.wmf"/><Relationship Id="rId1" Type="http://schemas.openxmlformats.org/officeDocument/2006/relationships/slideLayout" Target="../slideLayouts/slideLayout2.xml"/><Relationship Id="rId2" Type="http://schemas.openxmlformats.org/officeDocument/2006/relationships/image" Target="../media/image11.wmf"/><Relationship Id="rId3" Type="http://schemas.openxmlformats.org/officeDocument/2006/relationships/image" Target="../media/image12.wmf"/><Relationship Id="rId6"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3"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cstate="print">
            <a:lum/>
          </a:blip>
          <a:srcRect/>
          <a:stretch>
            <a:fillRect t="-14000" b="-14000"/>
          </a:stretch>
        </a:blipFill>
        <a:effectLst/>
      </p:bgPr>
    </p:bg>
    <p:spTree>
      <p:nvGrpSpPr>
        <p:cNvPr id="1" name=""/>
        <p:cNvGrpSpPr/>
        <p:nvPr/>
      </p:nvGrpSpPr>
      <p:grpSpPr>
        <a:xfrm>
          <a:off x="0" y="0"/>
          <a:ext cx="0" cy="0"/>
          <a:chOff x="0" y="0"/>
          <a:chExt cx="0" cy="0"/>
        </a:xfrm>
      </p:grpSpPr>
      <p:sp>
        <p:nvSpPr>
          <p:cNvPr id="5" name="TextBox 4"/>
          <p:cNvSpPr txBox="1"/>
          <p:nvPr/>
        </p:nvSpPr>
        <p:spPr>
          <a:xfrm>
            <a:off x="1219200" y="152400"/>
            <a:ext cx="6858000" cy="5262979"/>
          </a:xfrm>
          <a:prstGeom prst="rect">
            <a:avLst/>
          </a:prstGeom>
          <a:noFill/>
        </p:spPr>
        <p:txBody>
          <a:bodyPr wrap="square" rtlCol="0">
            <a:spAutoFit/>
          </a:bodyPr>
          <a:lstStyle/>
          <a:p>
            <a:pPr algn="ctr"/>
            <a:r>
              <a:rPr lang="en-US" sz="7200" b="1" dirty="0" smtClean="0">
                <a:solidFill>
                  <a:srgbClr val="C00000"/>
                </a:solidFill>
              </a:rPr>
              <a:t>National Facts of Tau Beta Sigma</a:t>
            </a:r>
          </a:p>
          <a:p>
            <a:pPr algn="ctr"/>
            <a:r>
              <a:rPr lang="en-US" sz="4800" b="1" dirty="0" smtClean="0">
                <a:solidFill>
                  <a:schemeClr val="bg1"/>
                </a:solidFill>
              </a:rPr>
              <a:t>Submitted by:</a:t>
            </a:r>
          </a:p>
          <a:p>
            <a:pPr algn="ctr"/>
            <a:r>
              <a:rPr lang="en-US" sz="4800" b="1" dirty="0" smtClean="0">
                <a:solidFill>
                  <a:schemeClr val="bg1"/>
                </a:solidFill>
              </a:rPr>
              <a:t>The Alpha Omicron Chapter of Tau Beta </a:t>
            </a:r>
            <a:r>
              <a:rPr lang="en-US" sz="4800" b="1" dirty="0" smtClean="0">
                <a:solidFill>
                  <a:schemeClr val="bg1"/>
                </a:solidFill>
              </a:rPr>
              <a:t>Sigma</a:t>
            </a:r>
          </a:p>
          <a:p>
            <a:pPr algn="ctr"/>
            <a:r>
              <a:rPr lang="en-US" sz="4800" b="1" smtClean="0">
                <a:solidFill>
                  <a:schemeClr val="bg1"/>
                </a:solidFill>
              </a:rPr>
              <a:t>Spring 2013</a:t>
            </a:r>
            <a:endParaRPr lang="en-US" sz="4800" b="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Sorority Flower</a:t>
            </a:r>
            <a:endParaRPr lang="en-US" dirty="0"/>
          </a:p>
        </p:txBody>
      </p:sp>
      <p:sp>
        <p:nvSpPr>
          <p:cNvPr id="3" name="Content Placeholder 2"/>
          <p:cNvSpPr>
            <a:spLocks noGrp="1"/>
          </p:cNvSpPr>
          <p:nvPr>
            <p:ph idx="1"/>
          </p:nvPr>
        </p:nvSpPr>
        <p:spPr>
          <a:xfrm>
            <a:off x="609600" y="2209800"/>
            <a:ext cx="8229600" cy="838200"/>
          </a:xfrm>
        </p:spPr>
        <p:txBody>
          <a:bodyPr/>
          <a:lstStyle/>
          <a:p>
            <a:pPr algn="ctr">
              <a:buNone/>
            </a:pPr>
            <a:r>
              <a:rPr lang="en-US" dirty="0" smtClean="0"/>
              <a:t>Long-Stemmed Red American Beauty Rose </a:t>
            </a:r>
            <a:endParaRPr lang="en-US" dirty="0"/>
          </a:p>
        </p:txBody>
      </p:sp>
      <p:pic>
        <p:nvPicPr>
          <p:cNvPr id="13314" name="Picture 2" descr="http://www.addiesstandardpoodles.com/red_rose2.jpg"/>
          <p:cNvPicPr>
            <a:picLocks noChangeAspect="1" noChangeArrowheads="1"/>
          </p:cNvPicPr>
          <p:nvPr/>
        </p:nvPicPr>
        <p:blipFill>
          <a:blip r:embed="rId2" cstate="print"/>
          <a:srcRect/>
          <a:stretch>
            <a:fillRect/>
          </a:stretch>
        </p:blipFill>
        <p:spPr bwMode="auto">
          <a:xfrm>
            <a:off x="2133600" y="3505200"/>
            <a:ext cx="4772025" cy="29813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1"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3314"/>
                                        </p:tgtEl>
                                        <p:attrNameLst>
                                          <p:attrName>style.visibility</p:attrName>
                                        </p:attrNameLst>
                                      </p:cBhvr>
                                      <p:to>
                                        <p:strVal val="visible"/>
                                      </p:to>
                                    </p:set>
                                    <p:anim calcmode="lin" valueType="num">
                                      <p:cBhvr>
                                        <p:cTn id="15" dur="1000" fill="hold"/>
                                        <p:tgtEl>
                                          <p:spTgt spid="13314"/>
                                        </p:tgtEl>
                                        <p:attrNameLst>
                                          <p:attrName>ppt_w</p:attrName>
                                        </p:attrNameLst>
                                      </p:cBhvr>
                                      <p:tavLst>
                                        <p:tav tm="0">
                                          <p:val>
                                            <p:fltVal val="0"/>
                                          </p:val>
                                        </p:tav>
                                        <p:tav tm="100000">
                                          <p:val>
                                            <p:strVal val="#ppt_w"/>
                                          </p:val>
                                        </p:tav>
                                      </p:tavLst>
                                    </p:anim>
                                    <p:anim calcmode="lin" valueType="num">
                                      <p:cBhvr>
                                        <p:cTn id="16" dur="1000" fill="hold"/>
                                        <p:tgtEl>
                                          <p:spTgt spid="13314"/>
                                        </p:tgtEl>
                                        <p:attrNameLst>
                                          <p:attrName>ppt_h</p:attrName>
                                        </p:attrNameLst>
                                      </p:cBhvr>
                                      <p:tavLst>
                                        <p:tav tm="0">
                                          <p:val>
                                            <p:fltVal val="0"/>
                                          </p:val>
                                        </p:tav>
                                        <p:tav tm="100000">
                                          <p:val>
                                            <p:strVal val="#ppt_h"/>
                                          </p:val>
                                        </p:tav>
                                      </p:tavLst>
                                    </p:anim>
                                    <p:anim calcmode="lin" valueType="num">
                                      <p:cBhvr>
                                        <p:cTn id="17" dur="1000" fill="hold"/>
                                        <p:tgtEl>
                                          <p:spTgt spid="1331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Official Motto</a:t>
            </a:r>
            <a:endParaRPr lang="en-US" dirty="0"/>
          </a:p>
        </p:txBody>
      </p:sp>
      <p:sp>
        <p:nvSpPr>
          <p:cNvPr id="3" name="Content Placeholder 2"/>
          <p:cNvSpPr>
            <a:spLocks noGrp="1"/>
          </p:cNvSpPr>
          <p:nvPr>
            <p:ph idx="1"/>
          </p:nvPr>
        </p:nvSpPr>
        <p:spPr>
          <a:xfrm>
            <a:off x="533400" y="2819400"/>
            <a:ext cx="8229600" cy="762000"/>
          </a:xfrm>
        </p:spPr>
        <p:txBody>
          <a:bodyPr/>
          <a:lstStyle/>
          <a:p>
            <a:pPr algn="ctr">
              <a:buNone/>
            </a:pPr>
            <a:r>
              <a:rPr lang="en-US" dirty="0" smtClean="0"/>
              <a:t>“Tau Beta Sigma for Greater Bands”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Official Flag</a:t>
            </a:r>
            <a:endParaRPr lang="en-US" dirty="0"/>
          </a:p>
        </p:txBody>
      </p:sp>
      <p:pic>
        <p:nvPicPr>
          <p:cNvPr id="4098" name="Picture 2" descr="https://secure.mycart.net/client_images/catalog29699/tbsflag.png"/>
          <p:cNvPicPr>
            <a:picLocks noChangeAspect="1" noChangeArrowheads="1"/>
          </p:cNvPicPr>
          <p:nvPr/>
        </p:nvPicPr>
        <p:blipFill>
          <a:blip r:embed="rId2" cstate="print"/>
          <a:srcRect/>
          <a:stretch>
            <a:fillRect/>
          </a:stretch>
        </p:blipFill>
        <p:spPr bwMode="auto">
          <a:xfrm>
            <a:off x="1066800" y="1524000"/>
            <a:ext cx="7010400" cy="4185314"/>
          </a:xfrm>
          <a:prstGeom prst="rect">
            <a:avLst/>
          </a:prstGeom>
          <a:noFill/>
        </p:spPr>
      </p:pic>
      <p:sp>
        <p:nvSpPr>
          <p:cNvPr id="5" name="TextBox 4"/>
          <p:cNvSpPr txBox="1"/>
          <p:nvPr/>
        </p:nvSpPr>
        <p:spPr>
          <a:xfrm>
            <a:off x="1219200" y="1524000"/>
            <a:ext cx="838200" cy="584775"/>
          </a:xfrm>
          <a:prstGeom prst="rect">
            <a:avLst/>
          </a:prstGeom>
          <a:noFill/>
        </p:spPr>
        <p:txBody>
          <a:bodyPr wrap="square" rtlCol="0">
            <a:spAutoFit/>
          </a:bodyPr>
          <a:lstStyle/>
          <a:p>
            <a:r>
              <a:rPr lang="en-US" sz="3200" dirty="0"/>
              <a:t>R</a:t>
            </a:r>
            <a:r>
              <a:rPr lang="en-US" sz="3200" dirty="0" smtClean="0"/>
              <a:t>ed</a:t>
            </a:r>
            <a:endParaRPr lang="en-US" sz="3200" dirty="0"/>
          </a:p>
        </p:txBody>
      </p:sp>
      <p:sp>
        <p:nvSpPr>
          <p:cNvPr id="6" name="TextBox 5"/>
          <p:cNvSpPr txBox="1"/>
          <p:nvPr/>
        </p:nvSpPr>
        <p:spPr>
          <a:xfrm>
            <a:off x="1219200" y="2438400"/>
            <a:ext cx="1524000" cy="584775"/>
          </a:xfrm>
          <a:prstGeom prst="rect">
            <a:avLst/>
          </a:prstGeom>
          <a:noFill/>
        </p:spPr>
        <p:txBody>
          <a:bodyPr wrap="square" rtlCol="0">
            <a:spAutoFit/>
          </a:bodyPr>
          <a:lstStyle/>
          <a:p>
            <a:r>
              <a:rPr lang="en-US" sz="3200" dirty="0" smtClean="0">
                <a:solidFill>
                  <a:schemeClr val="bg1"/>
                </a:solidFill>
              </a:rPr>
              <a:t>White</a:t>
            </a:r>
            <a:endParaRPr lang="en-US" sz="3200" dirty="0">
              <a:solidFill>
                <a:schemeClr val="bg1"/>
              </a:solidFill>
            </a:endParaRPr>
          </a:p>
        </p:txBody>
      </p:sp>
      <p:sp>
        <p:nvSpPr>
          <p:cNvPr id="7" name="TextBox 6"/>
          <p:cNvSpPr txBox="1"/>
          <p:nvPr/>
        </p:nvSpPr>
        <p:spPr>
          <a:xfrm>
            <a:off x="1219200" y="3276600"/>
            <a:ext cx="1295400" cy="584775"/>
          </a:xfrm>
          <a:prstGeom prst="rect">
            <a:avLst/>
          </a:prstGeom>
          <a:noFill/>
        </p:spPr>
        <p:txBody>
          <a:bodyPr wrap="square" rtlCol="0">
            <a:spAutoFit/>
          </a:bodyPr>
          <a:lstStyle/>
          <a:p>
            <a:r>
              <a:rPr lang="en-US" sz="3200" dirty="0" smtClean="0"/>
              <a:t>Blue</a:t>
            </a:r>
            <a:endParaRPr lang="en-US" sz="3200" dirty="0"/>
          </a:p>
        </p:txBody>
      </p:sp>
      <p:sp>
        <p:nvSpPr>
          <p:cNvPr id="8" name="TextBox 7"/>
          <p:cNvSpPr txBox="1"/>
          <p:nvPr/>
        </p:nvSpPr>
        <p:spPr>
          <a:xfrm>
            <a:off x="1219200" y="4038600"/>
            <a:ext cx="1371600" cy="584775"/>
          </a:xfrm>
          <a:prstGeom prst="rect">
            <a:avLst/>
          </a:prstGeom>
          <a:noFill/>
        </p:spPr>
        <p:txBody>
          <a:bodyPr wrap="square" rtlCol="0">
            <a:spAutoFit/>
          </a:bodyPr>
          <a:lstStyle/>
          <a:p>
            <a:r>
              <a:rPr lang="en-US" sz="3200" dirty="0" smtClean="0"/>
              <a:t>Green</a:t>
            </a:r>
            <a:endParaRPr lang="en-US" sz="3200" dirty="0"/>
          </a:p>
        </p:txBody>
      </p:sp>
      <p:sp>
        <p:nvSpPr>
          <p:cNvPr id="9" name="TextBox 8"/>
          <p:cNvSpPr txBox="1"/>
          <p:nvPr/>
        </p:nvSpPr>
        <p:spPr>
          <a:xfrm>
            <a:off x="1219200" y="4953000"/>
            <a:ext cx="1447800" cy="584775"/>
          </a:xfrm>
          <a:prstGeom prst="rect">
            <a:avLst/>
          </a:prstGeom>
          <a:noFill/>
        </p:spPr>
        <p:txBody>
          <a:bodyPr wrap="square" rtlCol="0">
            <a:spAutoFit/>
          </a:bodyPr>
          <a:lstStyle/>
          <a:p>
            <a:r>
              <a:rPr lang="en-US" sz="3200" dirty="0" smtClean="0"/>
              <a:t>Black</a:t>
            </a:r>
            <a:endParaRPr lang="en-US" sz="3200" dirty="0"/>
          </a:p>
        </p:txBody>
      </p:sp>
      <p:sp>
        <p:nvSpPr>
          <p:cNvPr id="10" name="TextBox 9"/>
          <p:cNvSpPr txBox="1"/>
          <p:nvPr/>
        </p:nvSpPr>
        <p:spPr>
          <a:xfrm>
            <a:off x="4038600" y="3886200"/>
            <a:ext cx="1143000" cy="584775"/>
          </a:xfrm>
          <a:prstGeom prst="rect">
            <a:avLst/>
          </a:prstGeom>
          <a:noFill/>
        </p:spPr>
        <p:txBody>
          <a:bodyPr wrap="square" rtlCol="0">
            <a:spAutoFit/>
          </a:bodyPr>
          <a:lstStyle/>
          <a:p>
            <a:pPr algn="ctr"/>
            <a:r>
              <a:rPr lang="en-US" sz="3200" dirty="0" smtClean="0">
                <a:solidFill>
                  <a:schemeClr val="bg1"/>
                </a:solidFill>
              </a:rPr>
              <a:t>Lyre</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6" dur="1000" fill="hold"/>
                                        <p:tgtEl>
                                          <p:spTgt spid="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70" dur="1000" fill="hold"/>
                                        <p:tgtEl>
                                          <p:spTgt spid="10"/>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Cheer</a:t>
            </a:r>
            <a:endParaRPr lang="en-US" dirty="0"/>
          </a:p>
        </p:txBody>
      </p:sp>
      <p:sp>
        <p:nvSpPr>
          <p:cNvPr id="3" name="Content Placeholder 2"/>
          <p:cNvSpPr>
            <a:spLocks noGrp="1"/>
          </p:cNvSpPr>
          <p:nvPr>
            <p:ph idx="1"/>
          </p:nvPr>
        </p:nvSpPr>
        <p:spPr>
          <a:xfrm>
            <a:off x="533400" y="2362200"/>
            <a:ext cx="8229600" cy="914400"/>
          </a:xfrm>
        </p:spPr>
        <p:txBody>
          <a:bodyPr/>
          <a:lstStyle/>
          <a:p>
            <a:pPr algn="ctr">
              <a:buNone/>
            </a:pPr>
            <a:r>
              <a:rPr lang="en-US" dirty="0" smtClean="0"/>
              <a:t>“T-A-U   B-E-T-A   S-I-G-M-A Tau Beta Sigma”</a:t>
            </a:r>
            <a:endParaRPr lang="en-US" dirty="0"/>
          </a:p>
        </p:txBody>
      </p:sp>
      <p:pic>
        <p:nvPicPr>
          <p:cNvPr id="10242" name="Picture 2" descr="http://www.acanationals.com/wp-content/uploads/2010/02/cheer-clipart.gif"/>
          <p:cNvPicPr>
            <a:picLocks noChangeAspect="1" noChangeArrowheads="1"/>
          </p:cNvPicPr>
          <p:nvPr/>
        </p:nvPicPr>
        <p:blipFill>
          <a:blip r:embed="rId2" cstate="print"/>
          <a:srcRect/>
          <a:stretch>
            <a:fillRect/>
          </a:stretch>
        </p:blipFill>
        <p:spPr bwMode="auto">
          <a:xfrm>
            <a:off x="2971800" y="3733800"/>
            <a:ext cx="3352800" cy="2676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fade">
                                      <p:cBhvr>
                                        <p:cTn id="15" dur="2000"/>
                                        <p:tgtEl>
                                          <p:spTgt spid="10242"/>
                                        </p:tgtEl>
                                      </p:cBhvr>
                                    </p:animEffect>
                                    <p:anim calcmode="lin" valueType="num">
                                      <p:cBhvr>
                                        <p:cTn id="16" dur="2000" fill="hold"/>
                                        <p:tgtEl>
                                          <p:spTgt spid="10242"/>
                                        </p:tgtEl>
                                        <p:attrNameLst>
                                          <p:attrName>style.rotation</p:attrName>
                                        </p:attrNameLst>
                                      </p:cBhvr>
                                      <p:tavLst>
                                        <p:tav tm="0">
                                          <p:val>
                                            <p:fltVal val="720"/>
                                          </p:val>
                                        </p:tav>
                                        <p:tav tm="100000">
                                          <p:val>
                                            <p:fltVal val="0"/>
                                          </p:val>
                                        </p:tav>
                                      </p:tavLst>
                                    </p:anim>
                                    <p:anim calcmode="lin" valueType="num">
                                      <p:cBhvr>
                                        <p:cTn id="17" dur="2000" fill="hold"/>
                                        <p:tgtEl>
                                          <p:spTgt spid="10242"/>
                                        </p:tgtEl>
                                        <p:attrNameLst>
                                          <p:attrName>ppt_h</p:attrName>
                                        </p:attrNameLst>
                                      </p:cBhvr>
                                      <p:tavLst>
                                        <p:tav tm="0">
                                          <p:val>
                                            <p:fltVal val="0"/>
                                          </p:val>
                                        </p:tav>
                                        <p:tav tm="100000">
                                          <p:val>
                                            <p:strVal val="#ppt_h"/>
                                          </p:val>
                                        </p:tav>
                                      </p:tavLst>
                                    </p:anim>
                                    <p:anim calcmode="lin" valueType="num">
                                      <p:cBhvr>
                                        <p:cTn id="18" dur="2000" fill="hold"/>
                                        <p:tgtEl>
                                          <p:spTgt spid="1024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Convention</a:t>
            </a:r>
            <a:endParaRPr lang="en-US" dirty="0"/>
          </a:p>
        </p:txBody>
      </p:sp>
      <p:sp>
        <p:nvSpPr>
          <p:cNvPr id="3" name="Content Placeholder 2"/>
          <p:cNvSpPr>
            <a:spLocks noGrp="1"/>
          </p:cNvSpPr>
          <p:nvPr>
            <p:ph idx="1"/>
          </p:nvPr>
        </p:nvSpPr>
        <p:spPr/>
        <p:txBody>
          <a:bodyPr/>
          <a:lstStyle/>
          <a:p>
            <a:r>
              <a:rPr lang="en-US" dirty="0" smtClean="0"/>
              <a:t>How often is National Convention held?</a:t>
            </a:r>
          </a:p>
          <a:p>
            <a:pPr>
              <a:buNone/>
            </a:pPr>
            <a:r>
              <a:rPr lang="en-US" dirty="0"/>
              <a:t> </a:t>
            </a:r>
            <a:r>
              <a:rPr lang="en-US" dirty="0" smtClean="0"/>
              <a:t>    - </a:t>
            </a:r>
            <a:r>
              <a:rPr lang="en-US" sz="2800" dirty="0" smtClean="0"/>
              <a:t>Once every two years</a:t>
            </a:r>
            <a:endParaRPr lang="en-US" dirty="0"/>
          </a:p>
          <a:p>
            <a:r>
              <a:rPr lang="en-US" sz="3000" dirty="0" smtClean="0"/>
              <a:t>Where and when is the next National Convention?</a:t>
            </a:r>
          </a:p>
          <a:p>
            <a:pPr>
              <a:buNone/>
            </a:pPr>
            <a:r>
              <a:rPr lang="en-US" sz="3000" dirty="0"/>
              <a:t> </a:t>
            </a:r>
            <a:r>
              <a:rPr lang="en-US" sz="3000" dirty="0" smtClean="0"/>
              <a:t>     - </a:t>
            </a:r>
            <a:r>
              <a:rPr lang="en-US" sz="2800" dirty="0"/>
              <a:t>July 19-23, 2011 at the Crowne Plaza Hotel </a:t>
            </a:r>
            <a:r>
              <a:rPr lang="en-US" sz="2800" dirty="0" smtClean="0"/>
              <a:t>in Colorado Springs, Colorado</a:t>
            </a:r>
            <a:endParaRPr lang="en-US" sz="3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 Categories of Membership</a:t>
            </a:r>
            <a:endParaRPr lang="en-US" dirty="0"/>
          </a:p>
        </p:txBody>
      </p:sp>
      <p:sp>
        <p:nvSpPr>
          <p:cNvPr id="3" name="Content Placeholder 2"/>
          <p:cNvSpPr>
            <a:spLocks noGrp="1"/>
          </p:cNvSpPr>
          <p:nvPr>
            <p:ph idx="1"/>
          </p:nvPr>
        </p:nvSpPr>
        <p:spPr>
          <a:xfrm>
            <a:off x="1371600" y="5410200"/>
            <a:ext cx="6477000" cy="1219200"/>
          </a:xfrm>
        </p:spPr>
        <p:txBody>
          <a:bodyPr>
            <a:normAutofit fontScale="25000" lnSpcReduction="20000"/>
          </a:bodyPr>
          <a:lstStyle/>
          <a:p>
            <a:endParaRPr lang="en-US" dirty="0"/>
          </a:p>
          <a:p>
            <a:endParaRPr lang="en-US" dirty="0" smtClean="0"/>
          </a:p>
          <a:p>
            <a:pPr>
              <a:buNone/>
            </a:pPr>
            <a:endParaRPr lang="en-US" dirty="0" smtClean="0"/>
          </a:p>
          <a:p>
            <a:pPr>
              <a:buNone/>
            </a:pPr>
            <a:endParaRPr lang="en-US" dirty="0" smtClean="0"/>
          </a:p>
          <a:p>
            <a:pPr>
              <a:buNone/>
            </a:pPr>
            <a:r>
              <a:rPr lang="en-US" sz="9600" dirty="0" smtClean="0"/>
              <a:t>The next few slides will go into detail about the privileges that go along with each category</a:t>
            </a:r>
            <a:r>
              <a:rPr lang="en-US" dirty="0" smtClean="0"/>
              <a:t>.</a:t>
            </a:r>
            <a:endParaRPr lang="en-US" dirty="0"/>
          </a:p>
        </p:txBody>
      </p:sp>
      <p:sp>
        <p:nvSpPr>
          <p:cNvPr id="4" name="Rectangle 3"/>
          <p:cNvSpPr/>
          <p:nvPr/>
        </p:nvSpPr>
        <p:spPr>
          <a:xfrm rot="20509038">
            <a:off x="323386" y="1427878"/>
            <a:ext cx="1973617" cy="923330"/>
          </a:xfrm>
          <a:prstGeom prst="rect">
            <a:avLst/>
          </a:prstGeom>
          <a:noFill/>
        </p:spPr>
        <p:txBody>
          <a:bodyPr wrap="non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Active</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5" name="Rectangle 4"/>
          <p:cNvSpPr/>
          <p:nvPr/>
        </p:nvSpPr>
        <p:spPr>
          <a:xfrm>
            <a:off x="609600" y="3276600"/>
            <a:ext cx="425764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Conditional</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rot="442444">
            <a:off x="2944716" y="1982291"/>
            <a:ext cx="2451312"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Ina</a:t>
            </a:r>
            <a:r>
              <a:rPr lang="en-US" sz="5400"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ctive</a:t>
            </a:r>
            <a:endParaRPr lang="en-US" sz="54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7" name="Rectangle 6"/>
          <p:cNvSpPr/>
          <p:nvPr/>
        </p:nvSpPr>
        <p:spPr>
          <a:xfrm rot="20382945">
            <a:off x="5700480" y="677390"/>
            <a:ext cx="2902911" cy="1754326"/>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Associate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Rectangle 7"/>
          <p:cNvSpPr/>
          <p:nvPr/>
        </p:nvSpPr>
        <p:spPr>
          <a:xfrm rot="968471">
            <a:off x="5596807" y="3474747"/>
            <a:ext cx="2889574" cy="923330"/>
          </a:xfrm>
          <a:prstGeom prst="rect">
            <a:avLst/>
          </a:prstGeom>
          <a:noFill/>
        </p:spPr>
        <p:txBody>
          <a:bodyPr wrap="none" lIns="91440" tIns="45720" rIns="91440" bIns="45720">
            <a:spAutoFit/>
          </a:bodyPr>
          <a:lstStyle/>
          <a:p>
            <a:pPr algn="ctr"/>
            <a:r>
              <a:rPr lang="en-US"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Honorary</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Rectangle 8"/>
          <p:cNvSpPr/>
          <p:nvPr/>
        </p:nvSpPr>
        <p:spPr>
          <a:xfrm rot="1643239">
            <a:off x="1610221" y="4504574"/>
            <a:ext cx="2250937"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Alumni</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10" name="Rectangle 9"/>
          <p:cNvSpPr/>
          <p:nvPr/>
        </p:nvSpPr>
        <p:spPr>
          <a:xfrm rot="20841572">
            <a:off x="5188842" y="4567187"/>
            <a:ext cx="1451125" cy="92333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Life</a:t>
            </a:r>
            <a:endParaRPr lang="en-US"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strVal val="#ppt_w*2.5"/>
                                          </p:val>
                                        </p:tav>
                                        <p:tav tm="100000">
                                          <p:val>
                                            <p:strVal val="#ppt_w"/>
                                          </p:val>
                                        </p:tav>
                                      </p:tavLst>
                                    </p:anim>
                                    <p:anim calcmode="lin" valueType="num">
                                      <p:cBhvr>
                                        <p:cTn id="17" dur="500" fill="hold"/>
                                        <p:tgtEl>
                                          <p:spTgt spid="10"/>
                                        </p:tgtEl>
                                        <p:attrNameLst>
                                          <p:attrName>ppt_h</p:attrName>
                                        </p:attrNameLst>
                                      </p:cBhvr>
                                      <p:tavLst>
                                        <p:tav tm="0">
                                          <p:val>
                                            <p:strVal val="#ppt_h*0.01"/>
                                          </p:val>
                                        </p:tav>
                                        <p:tav tm="100000">
                                          <p:val>
                                            <p:strVal val="#ppt_h"/>
                                          </p:val>
                                        </p:tav>
                                      </p:tavLst>
                                    </p:anim>
                                    <p:anim calcmode="lin" valueType="num">
                                      <p:cBhvr>
                                        <p:cTn id="18" dur="500" fill="hold"/>
                                        <p:tgtEl>
                                          <p:spTgt spid="10"/>
                                        </p:tgtEl>
                                        <p:attrNameLst>
                                          <p:attrName>ppt_x</p:attrName>
                                        </p:attrNameLst>
                                      </p:cBhvr>
                                      <p:tavLst>
                                        <p:tav tm="0">
                                          <p:val>
                                            <p:strVal val="#ppt_x"/>
                                          </p:val>
                                        </p:tav>
                                        <p:tav tm="100000">
                                          <p:val>
                                            <p:strVal val="#ppt_x"/>
                                          </p:val>
                                        </p:tav>
                                      </p:tavLst>
                                    </p:anim>
                                    <p:anim calcmode="lin" valueType="num">
                                      <p:cBhvr>
                                        <p:cTn id="19" dur="500" fill="hold"/>
                                        <p:tgtEl>
                                          <p:spTgt spid="10"/>
                                        </p:tgtEl>
                                        <p:attrNameLst>
                                          <p:attrName>ppt_y</p:attrName>
                                        </p:attrNameLst>
                                      </p:cBhvr>
                                      <p:tavLst>
                                        <p:tav tm="0">
                                          <p:val>
                                            <p:strVal val="#ppt_h+1"/>
                                          </p:val>
                                        </p:tav>
                                        <p:tav tm="100000">
                                          <p:val>
                                            <p:strVal val="#ppt_y"/>
                                          </p:val>
                                        </p:tav>
                                      </p:tavLst>
                                    </p:anim>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strVal val="#ppt_w*2.5"/>
                                          </p:val>
                                        </p:tav>
                                        <p:tav tm="100000">
                                          <p:val>
                                            <p:strVal val="#ppt_w"/>
                                          </p:val>
                                        </p:tav>
                                      </p:tavLst>
                                    </p:anim>
                                    <p:anim calcmode="lin" valueType="num">
                                      <p:cBhvr>
                                        <p:cTn id="26" dur="500" fill="hold"/>
                                        <p:tgtEl>
                                          <p:spTgt spid="8"/>
                                        </p:tgtEl>
                                        <p:attrNameLst>
                                          <p:attrName>ppt_h</p:attrName>
                                        </p:attrNameLst>
                                      </p:cBhvr>
                                      <p:tavLst>
                                        <p:tav tm="0">
                                          <p:val>
                                            <p:strVal val="#ppt_h*0.01"/>
                                          </p:val>
                                        </p:tav>
                                        <p:tav tm="100000">
                                          <p:val>
                                            <p:strVal val="#ppt_h"/>
                                          </p:val>
                                        </p:tav>
                                      </p:tavLst>
                                    </p:anim>
                                    <p:anim calcmode="lin" valueType="num">
                                      <p:cBhvr>
                                        <p:cTn id="27" dur="500" fill="hold"/>
                                        <p:tgtEl>
                                          <p:spTgt spid="8"/>
                                        </p:tgtEl>
                                        <p:attrNameLst>
                                          <p:attrName>ppt_x</p:attrName>
                                        </p:attrNameLst>
                                      </p:cBhvr>
                                      <p:tavLst>
                                        <p:tav tm="0">
                                          <p:val>
                                            <p:strVal val="#ppt_x"/>
                                          </p:val>
                                        </p:tav>
                                        <p:tav tm="100000">
                                          <p:val>
                                            <p:strVal val="#ppt_x"/>
                                          </p:val>
                                        </p:tav>
                                      </p:tavLst>
                                    </p:anim>
                                    <p:anim calcmode="lin" valueType="num">
                                      <p:cBhvr>
                                        <p:cTn id="28" dur="500" fill="hold"/>
                                        <p:tgtEl>
                                          <p:spTgt spid="8"/>
                                        </p:tgtEl>
                                        <p:attrNameLst>
                                          <p:attrName>ppt_y</p:attrName>
                                        </p:attrNameLst>
                                      </p:cBhvr>
                                      <p:tavLst>
                                        <p:tav tm="0">
                                          <p:val>
                                            <p:strVal val="#ppt_h+1"/>
                                          </p:val>
                                        </p:tav>
                                        <p:tav tm="100000">
                                          <p:val>
                                            <p:strVal val="#ppt_y"/>
                                          </p:val>
                                        </p:tav>
                                      </p:tavLst>
                                    </p:anim>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strVal val="#ppt_w*2.5"/>
                                          </p:val>
                                        </p:tav>
                                        <p:tav tm="100000">
                                          <p:val>
                                            <p:strVal val="#ppt_w"/>
                                          </p:val>
                                        </p:tav>
                                      </p:tavLst>
                                    </p:anim>
                                    <p:anim calcmode="lin" valueType="num">
                                      <p:cBhvr>
                                        <p:cTn id="35" dur="500" fill="hold"/>
                                        <p:tgtEl>
                                          <p:spTgt spid="9"/>
                                        </p:tgtEl>
                                        <p:attrNameLst>
                                          <p:attrName>ppt_h</p:attrName>
                                        </p:attrNameLst>
                                      </p:cBhvr>
                                      <p:tavLst>
                                        <p:tav tm="0">
                                          <p:val>
                                            <p:strVal val="#ppt_h*0.01"/>
                                          </p:val>
                                        </p:tav>
                                        <p:tav tm="100000">
                                          <p:val>
                                            <p:strVal val="#ppt_h"/>
                                          </p:val>
                                        </p:tav>
                                      </p:tavLst>
                                    </p:anim>
                                    <p:anim calcmode="lin" valueType="num">
                                      <p:cBhvr>
                                        <p:cTn id="36" dur="500" fill="hold"/>
                                        <p:tgtEl>
                                          <p:spTgt spid="9"/>
                                        </p:tgtEl>
                                        <p:attrNameLst>
                                          <p:attrName>ppt_x</p:attrName>
                                        </p:attrNameLst>
                                      </p:cBhvr>
                                      <p:tavLst>
                                        <p:tav tm="0">
                                          <p:val>
                                            <p:strVal val="#ppt_x"/>
                                          </p:val>
                                        </p:tav>
                                        <p:tav tm="100000">
                                          <p:val>
                                            <p:strVal val="#ppt_x"/>
                                          </p:val>
                                        </p:tav>
                                      </p:tavLst>
                                    </p:anim>
                                    <p:anim calcmode="lin" valueType="num">
                                      <p:cBhvr>
                                        <p:cTn id="37" dur="500" fill="hold"/>
                                        <p:tgtEl>
                                          <p:spTgt spid="9"/>
                                        </p:tgtEl>
                                        <p:attrNameLst>
                                          <p:attrName>ppt_y</p:attrName>
                                        </p:attrNameLst>
                                      </p:cBhvr>
                                      <p:tavLst>
                                        <p:tav tm="0">
                                          <p:val>
                                            <p:strVal val="#ppt_h+1"/>
                                          </p:val>
                                        </p:tav>
                                        <p:tav tm="100000">
                                          <p:val>
                                            <p:strVal val="#ppt_y"/>
                                          </p:val>
                                        </p:tav>
                                      </p:tavLst>
                                    </p:anim>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strVal val="#ppt_w*2.5"/>
                                          </p:val>
                                        </p:tav>
                                        <p:tav tm="100000">
                                          <p:val>
                                            <p:strVal val="#ppt_w"/>
                                          </p:val>
                                        </p:tav>
                                      </p:tavLst>
                                    </p:anim>
                                    <p:anim calcmode="lin" valueType="num">
                                      <p:cBhvr>
                                        <p:cTn id="44" dur="500" fill="hold"/>
                                        <p:tgtEl>
                                          <p:spTgt spid="7"/>
                                        </p:tgtEl>
                                        <p:attrNameLst>
                                          <p:attrName>ppt_h</p:attrName>
                                        </p:attrNameLst>
                                      </p:cBhvr>
                                      <p:tavLst>
                                        <p:tav tm="0">
                                          <p:val>
                                            <p:strVal val="#ppt_h*0.01"/>
                                          </p:val>
                                        </p:tav>
                                        <p:tav tm="100000">
                                          <p:val>
                                            <p:strVal val="#ppt_h"/>
                                          </p:val>
                                        </p:tav>
                                      </p:tavLst>
                                    </p:anim>
                                    <p:anim calcmode="lin" valueType="num">
                                      <p:cBhvr>
                                        <p:cTn id="45" dur="500" fill="hold"/>
                                        <p:tgtEl>
                                          <p:spTgt spid="7"/>
                                        </p:tgtEl>
                                        <p:attrNameLst>
                                          <p:attrName>ppt_x</p:attrName>
                                        </p:attrNameLst>
                                      </p:cBhvr>
                                      <p:tavLst>
                                        <p:tav tm="0">
                                          <p:val>
                                            <p:strVal val="#ppt_x"/>
                                          </p:val>
                                        </p:tav>
                                        <p:tav tm="100000">
                                          <p:val>
                                            <p:strVal val="#ppt_x"/>
                                          </p:val>
                                        </p:tav>
                                      </p:tavLst>
                                    </p:anim>
                                    <p:anim calcmode="lin" valueType="num">
                                      <p:cBhvr>
                                        <p:cTn id="46" dur="500" fill="hold"/>
                                        <p:tgtEl>
                                          <p:spTgt spid="7"/>
                                        </p:tgtEl>
                                        <p:attrNameLst>
                                          <p:attrName>ppt_y</p:attrName>
                                        </p:attrNameLst>
                                      </p:cBhvr>
                                      <p:tavLst>
                                        <p:tav tm="0">
                                          <p:val>
                                            <p:strVal val="#ppt_h+1"/>
                                          </p:val>
                                        </p:tav>
                                        <p:tav tm="100000">
                                          <p:val>
                                            <p:strVal val="#ppt_y"/>
                                          </p:val>
                                        </p:tav>
                                      </p:tavLst>
                                    </p:anim>
                                    <p:animEffect transition="in" filter="fad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strVal val="#ppt_w*2.5"/>
                                          </p:val>
                                        </p:tav>
                                        <p:tav tm="100000">
                                          <p:val>
                                            <p:strVal val="#ppt_w"/>
                                          </p:val>
                                        </p:tav>
                                      </p:tavLst>
                                    </p:anim>
                                    <p:anim calcmode="lin" valueType="num">
                                      <p:cBhvr>
                                        <p:cTn id="53" dur="500" fill="hold"/>
                                        <p:tgtEl>
                                          <p:spTgt spid="5"/>
                                        </p:tgtEl>
                                        <p:attrNameLst>
                                          <p:attrName>ppt_h</p:attrName>
                                        </p:attrNameLst>
                                      </p:cBhvr>
                                      <p:tavLst>
                                        <p:tav tm="0">
                                          <p:val>
                                            <p:strVal val="#ppt_h*0.01"/>
                                          </p:val>
                                        </p:tav>
                                        <p:tav tm="100000">
                                          <p:val>
                                            <p:strVal val="#ppt_h"/>
                                          </p:val>
                                        </p:tav>
                                      </p:tavLst>
                                    </p:anim>
                                    <p:anim calcmode="lin" valueType="num">
                                      <p:cBhvr>
                                        <p:cTn id="54" dur="500" fill="hold"/>
                                        <p:tgtEl>
                                          <p:spTgt spid="5"/>
                                        </p:tgtEl>
                                        <p:attrNameLst>
                                          <p:attrName>ppt_x</p:attrName>
                                        </p:attrNameLst>
                                      </p:cBhvr>
                                      <p:tavLst>
                                        <p:tav tm="0">
                                          <p:val>
                                            <p:strVal val="#ppt_x"/>
                                          </p:val>
                                        </p:tav>
                                        <p:tav tm="100000">
                                          <p:val>
                                            <p:strVal val="#ppt_x"/>
                                          </p:val>
                                        </p:tav>
                                      </p:tavLst>
                                    </p:anim>
                                    <p:anim calcmode="lin" valueType="num">
                                      <p:cBhvr>
                                        <p:cTn id="55" dur="500" fill="hold"/>
                                        <p:tgtEl>
                                          <p:spTgt spid="5"/>
                                        </p:tgtEl>
                                        <p:attrNameLst>
                                          <p:attrName>ppt_y</p:attrName>
                                        </p:attrNameLst>
                                      </p:cBhvr>
                                      <p:tavLst>
                                        <p:tav tm="0">
                                          <p:val>
                                            <p:strVal val="#ppt_h+1"/>
                                          </p:val>
                                        </p:tav>
                                        <p:tav tm="100000">
                                          <p:val>
                                            <p:strVal val="#ppt_y"/>
                                          </p:val>
                                        </p:tav>
                                      </p:tavLst>
                                    </p:anim>
                                    <p:animEffect transition="in" filter="fade">
                                      <p:cBhvr>
                                        <p:cTn id="56" dur="500"/>
                                        <p:tgtEl>
                                          <p:spTgt spid="5"/>
                                        </p:tgtEl>
                                      </p:cBhvr>
                                    </p:animEffect>
                                  </p:childTnLst>
                                </p:cTn>
                              </p:par>
                            </p:childTnLst>
                          </p:cTn>
                        </p:par>
                      </p:childTnLst>
                    </p:cTn>
                  </p:par>
                  <p:par>
                    <p:cTn id="57" fill="hold">
                      <p:stCondLst>
                        <p:cond delay="indefinite"/>
                      </p:stCondLst>
                      <p:childTnLst>
                        <p:par>
                          <p:cTn id="58" fill="hold">
                            <p:stCondLst>
                              <p:cond delay="0"/>
                            </p:stCondLst>
                            <p:childTnLst>
                              <p:par>
                                <p:cTn id="59" presetID="58" presetClass="entr" presetSubtype="0" accel="10000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 calcmode="lin" valueType="num">
                                      <p:cBhvr>
                                        <p:cTn id="61" dur="500" fill="hold"/>
                                        <p:tgtEl>
                                          <p:spTgt spid="6"/>
                                        </p:tgtEl>
                                        <p:attrNameLst>
                                          <p:attrName>ppt_w</p:attrName>
                                        </p:attrNameLst>
                                      </p:cBhvr>
                                      <p:tavLst>
                                        <p:tav tm="0">
                                          <p:val>
                                            <p:strVal val="#ppt_w*2.5"/>
                                          </p:val>
                                        </p:tav>
                                        <p:tav tm="100000">
                                          <p:val>
                                            <p:strVal val="#ppt_w"/>
                                          </p:val>
                                        </p:tav>
                                      </p:tavLst>
                                    </p:anim>
                                    <p:anim calcmode="lin" valueType="num">
                                      <p:cBhvr>
                                        <p:cTn id="62" dur="500" fill="hold"/>
                                        <p:tgtEl>
                                          <p:spTgt spid="6"/>
                                        </p:tgtEl>
                                        <p:attrNameLst>
                                          <p:attrName>ppt_h</p:attrName>
                                        </p:attrNameLst>
                                      </p:cBhvr>
                                      <p:tavLst>
                                        <p:tav tm="0">
                                          <p:val>
                                            <p:strVal val="#ppt_h*0.01"/>
                                          </p:val>
                                        </p:tav>
                                        <p:tav tm="100000">
                                          <p:val>
                                            <p:strVal val="#ppt_h"/>
                                          </p:val>
                                        </p:tav>
                                      </p:tavLst>
                                    </p:anim>
                                    <p:anim calcmode="lin" valueType="num">
                                      <p:cBhvr>
                                        <p:cTn id="63" dur="500" fill="hold"/>
                                        <p:tgtEl>
                                          <p:spTgt spid="6"/>
                                        </p:tgtEl>
                                        <p:attrNameLst>
                                          <p:attrName>ppt_x</p:attrName>
                                        </p:attrNameLst>
                                      </p:cBhvr>
                                      <p:tavLst>
                                        <p:tav tm="0">
                                          <p:val>
                                            <p:strVal val="#ppt_x"/>
                                          </p:val>
                                        </p:tav>
                                        <p:tav tm="100000">
                                          <p:val>
                                            <p:strVal val="#ppt_x"/>
                                          </p:val>
                                        </p:tav>
                                      </p:tavLst>
                                    </p:anim>
                                    <p:anim calcmode="lin" valueType="num">
                                      <p:cBhvr>
                                        <p:cTn id="64" dur="500" fill="hold"/>
                                        <p:tgtEl>
                                          <p:spTgt spid="6"/>
                                        </p:tgtEl>
                                        <p:attrNameLst>
                                          <p:attrName>ppt_y</p:attrName>
                                        </p:attrNameLst>
                                      </p:cBhvr>
                                      <p:tavLst>
                                        <p:tav tm="0">
                                          <p:val>
                                            <p:strVal val="#ppt_h+1"/>
                                          </p:val>
                                        </p:tav>
                                        <p:tav tm="100000">
                                          <p:val>
                                            <p:strVal val="#ppt_y"/>
                                          </p:val>
                                        </p:tav>
                                      </p:tavLst>
                                    </p:anim>
                                    <p:animEffect transition="in" filter="fade">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 calcmode="lin" valueType="num">
                                      <p:cBhvr>
                                        <p:cTn id="70"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Active Members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Must be college or university students.</a:t>
            </a:r>
          </a:p>
          <a:p>
            <a:r>
              <a:rPr lang="en-US" dirty="0" smtClean="0"/>
              <a:t>Must be enrolled and actively participating in the band.</a:t>
            </a:r>
          </a:p>
          <a:p>
            <a:r>
              <a:rPr lang="en-US" dirty="0" smtClean="0"/>
              <a:t> Paid their current membership dues for the year.</a:t>
            </a:r>
          </a:p>
          <a:p>
            <a:r>
              <a:rPr lang="en-US" dirty="0" smtClean="0"/>
              <a:t> If a member is unable to enroll and actively participate in band, the person may continue as an active member for the academic term provided chapter members and sponsor approve.</a:t>
            </a:r>
          </a:p>
          <a:p>
            <a:r>
              <a:rPr lang="en-US" dirty="0" smtClean="0"/>
              <a:t>Active members are eligible to hold office, serve on committees and take part in all business and social affairs of the chapter.</a:t>
            </a:r>
          </a:p>
          <a:p>
            <a:r>
              <a:rPr lang="en-US" dirty="0" smtClean="0"/>
              <a:t> Has the privilege of voting in meetings.</a:t>
            </a: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
                                        <p:tgtEl>
                                          <p:spTgt spid="3">
                                            <p:txEl>
                                              <p:pRg st="4" end="4"/>
                                            </p:txEl>
                                          </p:spTgt>
                                        </p:tgtEl>
                                      </p:cBhvr>
                                    </p:animEffect>
                                    <p:anim calcmode="lin" valueType="num">
                                      <p:cBhvr>
                                        <p:cTn id="4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
                                        <p:tgtEl>
                                          <p:spTgt spid="3">
                                            <p:txEl>
                                              <p:pRg st="5" end="5"/>
                                            </p:txEl>
                                          </p:spTgt>
                                        </p:tgtEl>
                                      </p:cBhvr>
                                    </p:animEffect>
                                    <p:anim calcmode="lin" valueType="num">
                                      <p:cBhvr>
                                        <p:cTn id="53"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Conditional Members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Conditional status in the sorority may be maintained for up to one academic year. </a:t>
            </a:r>
          </a:p>
          <a:p>
            <a:r>
              <a:rPr lang="en-US" dirty="0" smtClean="0"/>
              <a:t>Conditional status may be requested by an Active member, in writing, from the chapter when conflicts arise because of work or class schedules and thus prevent the student from fulfilling the requirements of active membership. </a:t>
            </a:r>
          </a:p>
          <a:p>
            <a:r>
              <a:rPr lang="en-US" dirty="0" smtClean="0"/>
              <a:t>Chapters may add requirements to Conditional membership upon a ¾ vote of the chapter to add an addendum to the chapter constitution.</a:t>
            </a:r>
          </a:p>
          <a:p>
            <a:r>
              <a:rPr lang="en-US" dirty="0" smtClean="0"/>
              <a:t>Conditional members may not vote.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Inactive Members</a:t>
            </a:r>
            <a:endParaRPr lang="en-US" dirty="0"/>
          </a:p>
        </p:txBody>
      </p:sp>
      <p:sp>
        <p:nvSpPr>
          <p:cNvPr id="3" name="Content Placeholder 2"/>
          <p:cNvSpPr>
            <a:spLocks noGrp="1"/>
          </p:cNvSpPr>
          <p:nvPr>
            <p:ph idx="1"/>
          </p:nvPr>
        </p:nvSpPr>
        <p:spPr/>
        <p:txBody>
          <a:bodyPr/>
          <a:lstStyle/>
          <a:p>
            <a:r>
              <a:rPr lang="en-US" dirty="0" smtClean="0"/>
              <a:t>Former active members who are enrolled in school, but do not pay member dues and do not elect to become Alumni will be classified as inactive members.</a:t>
            </a:r>
          </a:p>
          <a:p>
            <a:r>
              <a:rPr lang="en-US" dirty="0" smtClean="0"/>
              <a:t> Inactive members are not considered in good standing and therefore, have no active membership privileges.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Associate Members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Associate Membership is granted to members of Kappa Kappa Psi who transfer to a college or university which does not have an active Kappa Kappa Psi chapter and meet the requirements as defined in the present transfer policy. </a:t>
            </a:r>
          </a:p>
          <a:p>
            <a:r>
              <a:rPr lang="en-US" dirty="0" smtClean="0"/>
              <a:t>Before becoming eligible for Associate membership, the potential Associate member must be educated in the Ritual and traditions of Tau Beta Sigma.</a:t>
            </a:r>
          </a:p>
          <a:p>
            <a:r>
              <a:rPr lang="en-US" dirty="0" smtClean="0"/>
              <a:t> Associate members may vote and hold office.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Preamble</a:t>
            </a:r>
            <a:endParaRPr lang="en-US" dirty="0"/>
          </a:p>
        </p:txBody>
      </p:sp>
      <p:sp>
        <p:nvSpPr>
          <p:cNvPr id="3" name="Content Placeholder 2"/>
          <p:cNvSpPr>
            <a:spLocks noGrp="1"/>
          </p:cNvSpPr>
          <p:nvPr>
            <p:ph idx="1"/>
          </p:nvPr>
        </p:nvSpPr>
        <p:spPr>
          <a:xfrm>
            <a:off x="457200" y="2209800"/>
            <a:ext cx="8229600" cy="3048000"/>
          </a:xfrm>
        </p:spPr>
        <p:txBody>
          <a:bodyPr/>
          <a:lstStyle/>
          <a:p>
            <a:pPr>
              <a:buNone/>
            </a:pPr>
            <a:r>
              <a:rPr lang="en-US" dirty="0" smtClean="0"/>
              <a:t>  “Be it known that Tau Beta Sigma, National Honorary Sorority for members of the college band, is an organization operating exclusively in the field of the college and university bands, for the following purposes…”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Honorary Members</a:t>
            </a:r>
            <a:endParaRPr lang="en-US" dirty="0"/>
          </a:p>
        </p:txBody>
      </p:sp>
      <p:sp>
        <p:nvSpPr>
          <p:cNvPr id="3" name="Content Placeholder 2"/>
          <p:cNvSpPr>
            <a:spLocks noGrp="1"/>
          </p:cNvSpPr>
          <p:nvPr>
            <p:ph idx="1"/>
          </p:nvPr>
        </p:nvSpPr>
        <p:spPr/>
        <p:txBody>
          <a:bodyPr/>
          <a:lstStyle/>
          <a:p>
            <a:r>
              <a:rPr lang="en-US" dirty="0" smtClean="0"/>
              <a:t> In recognition of outstanding ability, accomplishment, or devotion to the best interest of the Sorority, a person can be given Honorary Membership by a chapter. </a:t>
            </a:r>
          </a:p>
          <a:p>
            <a:r>
              <a:rPr lang="en-US" dirty="0" smtClean="0"/>
              <a:t>This shall be the highest honor which can be conferred by a chapter.</a:t>
            </a:r>
          </a:p>
          <a:p>
            <a:r>
              <a:rPr lang="en-US" dirty="0" smtClean="0"/>
              <a:t> Undergraduates are ineligible for the recognition.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Alumni Members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Active, Associate, or conditional members become Alumni members of the sorority when they complete their education or terminate their affiliation with their college or university. </a:t>
            </a:r>
          </a:p>
          <a:p>
            <a:r>
              <a:rPr lang="en-US" dirty="0" smtClean="0"/>
              <a:t>Active, Associate, and Conditional members may elect to become Alumni members upon  completion of undergraduate education.</a:t>
            </a:r>
          </a:p>
          <a:p>
            <a:r>
              <a:rPr lang="en-US" dirty="0" smtClean="0"/>
              <a:t> If a member’s collegiate education continues past 4 years, and she/he is unable to meet Active, Associate, or Conditional requirements, she/he may elect to have Alumni status, with Chapter and Sponsor approval.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Life Members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Alumni or senior members, upon payment of Life membership fees together with an application to the National Headquarters shall be entitled to Life Membership privileges in the Sorority.</a:t>
            </a:r>
          </a:p>
          <a:p>
            <a:r>
              <a:rPr lang="en-US" dirty="0" smtClean="0"/>
              <a:t>If application for Life Membership is requested within 2 years of graduation, it must have chapter approval.</a:t>
            </a:r>
          </a:p>
          <a:p>
            <a:r>
              <a:rPr lang="en-US" dirty="0" smtClean="0"/>
              <a:t> Purchase of a Life Membership by a senior does not exempt a person from payment of annual membership dues during the senior year as the Life Membership will take effect upon graduation.</a:t>
            </a:r>
          </a:p>
          <a:p>
            <a:r>
              <a:rPr lang="en-US" dirty="0" smtClean="0"/>
              <a:t> An application for Life Membership can be found on the Tau Beta Sigma website.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Statuses</a:t>
            </a:r>
            <a:endParaRPr lang="en-US" dirty="0"/>
          </a:p>
        </p:txBody>
      </p:sp>
      <p:sp>
        <p:nvSpPr>
          <p:cNvPr id="3" name="Content Placeholder 2"/>
          <p:cNvSpPr>
            <a:spLocks noGrp="1"/>
          </p:cNvSpPr>
          <p:nvPr>
            <p:ph idx="1"/>
          </p:nvPr>
        </p:nvSpPr>
        <p:spPr>
          <a:xfrm>
            <a:off x="457200" y="1600200"/>
            <a:ext cx="8229600" cy="1143000"/>
          </a:xfrm>
        </p:spPr>
        <p:txBody>
          <a:bodyPr>
            <a:normAutofit fontScale="32500" lnSpcReduction="20000"/>
          </a:bodyPr>
          <a:lstStyle/>
          <a:p>
            <a:pPr algn="ctr">
              <a:buNone/>
            </a:pPr>
            <a:r>
              <a:rPr lang="en-US" sz="8600" dirty="0" smtClean="0"/>
              <a:t>    Along with the 7 kinds of candidate membership, there are 5 different types of chapter statues:</a:t>
            </a:r>
          </a:p>
          <a:p>
            <a:pPr>
              <a:buNone/>
            </a:pPr>
            <a:endParaRPr lang="en-US" dirty="0" smtClean="0"/>
          </a:p>
          <a:p>
            <a:pPr>
              <a:buNone/>
            </a:pPr>
            <a:r>
              <a:rPr lang="en-US" dirty="0" smtClean="0"/>
              <a:t>        </a:t>
            </a:r>
            <a:endParaRPr lang="en-US" dirty="0"/>
          </a:p>
        </p:txBody>
      </p:sp>
      <p:sp>
        <p:nvSpPr>
          <p:cNvPr id="4" name="Rectangle 3"/>
          <p:cNvSpPr/>
          <p:nvPr/>
        </p:nvSpPr>
        <p:spPr>
          <a:xfrm rot="21180525">
            <a:off x="762000" y="2514600"/>
            <a:ext cx="308244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Probation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rot="521126">
            <a:off x="4926790" y="2692870"/>
            <a:ext cx="344036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Suspension</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1600200" y="3810000"/>
            <a:ext cx="5687391"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Charter Revocation</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Rectangle 7"/>
          <p:cNvSpPr/>
          <p:nvPr/>
        </p:nvSpPr>
        <p:spPr>
          <a:xfrm rot="20942645">
            <a:off x="342315" y="5166271"/>
            <a:ext cx="495372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Reinstatement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rot="921321">
            <a:off x="5951185" y="5299321"/>
            <a:ext cx="2451312"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Inactive</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randombar(horizontal)">
                                      <p:cBhvr>
                                        <p:cTn id="3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8"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Probation</a:t>
            </a:r>
            <a:endParaRPr lang="en-US" dirty="0"/>
          </a:p>
        </p:txBody>
      </p:sp>
      <p:sp>
        <p:nvSpPr>
          <p:cNvPr id="3" name="Content Placeholder 2"/>
          <p:cNvSpPr>
            <a:spLocks noGrp="1"/>
          </p:cNvSpPr>
          <p:nvPr>
            <p:ph idx="1"/>
          </p:nvPr>
        </p:nvSpPr>
        <p:spPr>
          <a:xfrm>
            <a:off x="381000" y="1371600"/>
            <a:ext cx="8229600" cy="4876800"/>
          </a:xfrm>
        </p:spPr>
        <p:txBody>
          <a:bodyPr>
            <a:noAutofit/>
          </a:bodyPr>
          <a:lstStyle/>
          <a:p>
            <a:r>
              <a:rPr lang="en-US" sz="2400" dirty="0" smtClean="0"/>
              <a:t>Any chapter which becomes delinquent in any obligation(s) to the National Sorority shall be placed on probation.</a:t>
            </a:r>
          </a:p>
          <a:p>
            <a:r>
              <a:rPr lang="en-US" sz="2400" dirty="0" smtClean="0"/>
              <a:t> Likewise, any chapter which displays conduct in violation of the policies of the National Organization may also be placed on probation.</a:t>
            </a:r>
          </a:p>
          <a:p>
            <a:r>
              <a:rPr lang="en-US" sz="2400" dirty="0" smtClean="0"/>
              <a:t> The National President, in consultation with the National Council and the National Executive Director, shall contact the chapter and prescribe such terms and conditions as necessary and appropriate to correct the deficiencies and/or failures of the chapter and ensure observance of Sorority obligations.</a:t>
            </a:r>
          </a:p>
          <a:p>
            <a:r>
              <a:rPr lang="en-US" sz="2400" dirty="0" smtClean="0"/>
              <a:t>The chapter in question’s Sponsor, District Counselor, and District President shall be notiﬁed within 10  days of disciplinary action.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Suspension</a:t>
            </a:r>
            <a:endParaRPr lang="en-US" dirty="0"/>
          </a:p>
        </p:txBody>
      </p:sp>
      <p:sp>
        <p:nvSpPr>
          <p:cNvPr id="3" name="Content Placeholder 2"/>
          <p:cNvSpPr>
            <a:spLocks noGrp="1"/>
          </p:cNvSpPr>
          <p:nvPr>
            <p:ph idx="1"/>
          </p:nvPr>
        </p:nvSpPr>
        <p:spPr>
          <a:xfrm>
            <a:off x="457200" y="1219200"/>
            <a:ext cx="8229600" cy="5410200"/>
          </a:xfrm>
        </p:spPr>
        <p:txBody>
          <a:bodyPr>
            <a:normAutofit fontScale="62500" lnSpcReduction="20000"/>
          </a:bodyPr>
          <a:lstStyle/>
          <a:p>
            <a:r>
              <a:rPr lang="en-US" dirty="0" smtClean="0"/>
              <a:t>Upon receiving information that a chapter is not following the policies and procedures of the Sorority, the National Council shall discipline said chapter by placing it on disciplinary suspension.</a:t>
            </a:r>
          </a:p>
          <a:p>
            <a:r>
              <a:rPr lang="en-US" dirty="0" smtClean="0"/>
              <a:t> Chapters will automatically be placed on ﬁnancial suspension for failure to pay chapter fees or member dues. </a:t>
            </a:r>
          </a:p>
          <a:p>
            <a:r>
              <a:rPr lang="en-US" dirty="0" smtClean="0"/>
              <a:t>All chapter functions and activities shall be suspended pending an investigation by a representative of the National Organization who shall make a written report to the National Council within 10 days following the conclusion of the investigation. </a:t>
            </a:r>
          </a:p>
          <a:p>
            <a:r>
              <a:rPr lang="en-US" dirty="0" smtClean="0"/>
              <a:t>The National Council, after reviewing the report and the chapter’s response and any other information provided to them, may take appropriate action to discipline the chapter. </a:t>
            </a:r>
          </a:p>
          <a:p>
            <a:r>
              <a:rPr lang="en-US" dirty="0" smtClean="0"/>
              <a:t>All meetings of the chapter under suspension must be approved by the Chapter Sponsor and the National President and be attended by the Chapter Sponsor. </a:t>
            </a:r>
          </a:p>
          <a:p>
            <a:r>
              <a:rPr lang="en-US" dirty="0" smtClean="0"/>
              <a:t>The chapter may appeal the disciplinary action imposed in accordance with a procedure established by the National Council to ensure due process to the chapter. </a:t>
            </a:r>
          </a:p>
          <a:p>
            <a:r>
              <a:rPr lang="en-US" dirty="0" smtClean="0"/>
              <a:t>The chapter in question’s Sponsor, District Counselor, and District President shall be notiﬁed within 10 days of any disciplinary 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Charter Revocation</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Upon due cause, including continued failure of a chapter to follow the policies and procedures of the Sorority, the National Council shall revoke the charter of a chapter. </a:t>
            </a:r>
          </a:p>
          <a:p>
            <a:r>
              <a:rPr lang="en-US" dirty="0" smtClean="0"/>
              <a:t>The National Headquarters shall take appropriate measures to eﬀect surrender of the chapter’s charter and other items of identiﬁcation with the Sorority. </a:t>
            </a:r>
          </a:p>
          <a:p>
            <a:r>
              <a:rPr lang="en-US" dirty="0" smtClean="0"/>
              <a:t>Where appropriate, remaining collegiate members of the chapter shall also be indeﬁnitely suspended.</a:t>
            </a:r>
          </a:p>
          <a:p>
            <a:r>
              <a:rPr lang="en-US" dirty="0" smtClean="0"/>
              <a:t> The chapter may appeal the disciplinary action imposed in accordance with a procedure established by the National Council to ensure due process to the chapter.</a:t>
            </a:r>
          </a:p>
          <a:p>
            <a:r>
              <a:rPr lang="en-US" dirty="0" smtClean="0"/>
              <a:t>The chapter in question’s Sponsor, District Counselor, and District President shall be notiﬁed within 10  days of disciplinary 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Reinstatement</a:t>
            </a:r>
            <a:endParaRPr lang="en-US" dirty="0"/>
          </a:p>
        </p:txBody>
      </p:sp>
      <p:sp>
        <p:nvSpPr>
          <p:cNvPr id="3" name="Content Placeholder 2"/>
          <p:cNvSpPr>
            <a:spLocks noGrp="1"/>
          </p:cNvSpPr>
          <p:nvPr>
            <p:ph idx="1"/>
          </p:nvPr>
        </p:nvSpPr>
        <p:spPr/>
        <p:txBody>
          <a:bodyPr>
            <a:normAutofit lnSpcReduction="10000"/>
          </a:bodyPr>
          <a:lstStyle/>
          <a:p>
            <a:r>
              <a:rPr lang="en-US" dirty="0" smtClean="0"/>
              <a:t>A chapter charter which has been revoked may be reinstated after inspection by a representative of the National Organization, provided that the petitioning group meets the standards required for a new chapter and that all ﬁnancial obligations accrued prior to revocation of the chapter have been settled.</a:t>
            </a:r>
          </a:p>
          <a:p>
            <a:r>
              <a:rPr lang="en-US" dirty="0" smtClean="0"/>
              <a:t> A chapter so reinstated shall be granted its previous chapter name.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Inactive</a:t>
            </a:r>
            <a:endParaRPr lang="en-US" dirty="0"/>
          </a:p>
        </p:txBody>
      </p:sp>
      <p:sp>
        <p:nvSpPr>
          <p:cNvPr id="3" name="Content Placeholder 2"/>
          <p:cNvSpPr>
            <a:spLocks noGrp="1"/>
          </p:cNvSpPr>
          <p:nvPr>
            <p:ph idx="1"/>
          </p:nvPr>
        </p:nvSpPr>
        <p:spPr>
          <a:xfrm>
            <a:off x="457200" y="1219200"/>
            <a:ext cx="8305800" cy="5410200"/>
          </a:xfrm>
        </p:spPr>
        <p:txBody>
          <a:bodyPr>
            <a:noAutofit/>
          </a:bodyPr>
          <a:lstStyle/>
          <a:p>
            <a:r>
              <a:rPr lang="en-US" sz="2400" dirty="0" smtClean="0"/>
              <a:t>If a chapter becomes so small that it is unable to function the chapter may be placed on inactive status by the National Council.</a:t>
            </a:r>
          </a:p>
          <a:p>
            <a:r>
              <a:rPr lang="en-US" sz="2400" dirty="0" smtClean="0"/>
              <a:t> During this period, the chapter shall be relieved of all national obligations, which would otherwise be incurred. It shall lose all voting rights at conventions and the right to initiate members.</a:t>
            </a:r>
          </a:p>
          <a:p>
            <a:r>
              <a:rPr lang="en-US" sz="2400" dirty="0" smtClean="0"/>
              <a:t> Members of the chapter prior to inactive status shall be transferred to alumni membership.</a:t>
            </a:r>
          </a:p>
          <a:p>
            <a:r>
              <a:rPr lang="en-US" sz="2400" dirty="0" smtClean="0"/>
              <a:t> An inactive chapter may be reinstated to active status, provided the petitioning group meets the standards required for a new chapter. </a:t>
            </a:r>
          </a:p>
          <a:p>
            <a:r>
              <a:rPr lang="en-US" sz="2400" dirty="0" smtClean="0"/>
              <a:t>The chapter in question’s Sponsor, District Counselor, and District President shall be notiﬁed of these actions within 10  days.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3048000" cy="944562"/>
          </a:xfrm>
        </p:spPr>
        <p:txBody>
          <a:bodyPr>
            <a:normAutofit fontScale="90000"/>
          </a:bodyPr>
          <a:lstStyle/>
          <a:p>
            <a:r>
              <a:rPr lang="en-US" dirty="0" smtClean="0"/>
              <a:t>The National Shrine</a:t>
            </a:r>
            <a:endParaRPr lang="en-US" dirty="0"/>
          </a:p>
        </p:txBody>
      </p:sp>
      <p:sp>
        <p:nvSpPr>
          <p:cNvPr id="3" name="Content Placeholder 2"/>
          <p:cNvSpPr>
            <a:spLocks noGrp="1"/>
          </p:cNvSpPr>
          <p:nvPr>
            <p:ph idx="1"/>
          </p:nvPr>
        </p:nvSpPr>
        <p:spPr>
          <a:xfrm>
            <a:off x="4191000" y="838200"/>
            <a:ext cx="4724400" cy="5486400"/>
          </a:xfrm>
        </p:spPr>
        <p:txBody>
          <a:bodyPr>
            <a:noAutofit/>
          </a:bodyPr>
          <a:lstStyle/>
          <a:p>
            <a:r>
              <a:rPr lang="en-US" sz="2400" dirty="0" smtClean="0"/>
              <a:t>On May 10,1969, a monument recognizing the founding of Tau Beta Sigma at Texas Tech University was unveiled next to the front steps of the music building on the Texas Tech campus.</a:t>
            </a:r>
          </a:p>
          <a:p>
            <a:r>
              <a:rPr lang="en-US" sz="2400" dirty="0" smtClean="0"/>
              <a:t>The monument now lies as a reminder of all the work, thought and feelings that went into the founding of the Sorority and also as a reminder to all of the never-ending privilege of serving college and university bands.</a:t>
            </a:r>
          </a:p>
        </p:txBody>
      </p:sp>
      <p:sp>
        <p:nvSpPr>
          <p:cNvPr id="5" name="TextBox 4"/>
          <p:cNvSpPr txBox="1"/>
          <p:nvPr/>
        </p:nvSpPr>
        <p:spPr>
          <a:xfrm>
            <a:off x="228600" y="4953000"/>
            <a:ext cx="3886200" cy="1754326"/>
          </a:xfrm>
          <a:prstGeom prst="rect">
            <a:avLst/>
          </a:prstGeom>
          <a:noFill/>
        </p:spPr>
        <p:txBody>
          <a:bodyPr wrap="square" rtlCol="0">
            <a:spAutoFit/>
          </a:bodyPr>
          <a:lstStyle/>
          <a:p>
            <a:r>
              <a:rPr lang="en-US" dirty="0" smtClean="0"/>
              <a:t>The National Shrine displays the official Tau Beta Sigma crest. Below the crest are the words: “Tau Beta Sigma National Sorority For </a:t>
            </a:r>
            <a:r>
              <a:rPr lang="en-US" dirty="0" err="1" smtClean="0"/>
              <a:t>Bandswomen</a:t>
            </a:r>
            <a:r>
              <a:rPr lang="en-US" dirty="0" smtClean="0"/>
              <a:t> – Founded, Texas Technological College-Chartered May 4, 1946.” </a:t>
            </a:r>
          </a:p>
        </p:txBody>
      </p:sp>
      <p:pic>
        <p:nvPicPr>
          <p:cNvPr id="4" name="Picture 2"/>
          <p:cNvPicPr>
            <a:picLocks noChangeAspect="1" noChangeArrowheads="1"/>
          </p:cNvPicPr>
          <p:nvPr/>
        </p:nvPicPr>
        <p:blipFill>
          <a:blip r:embed="rId2" cstate="print"/>
          <a:srcRect l="3447" t="2439" r="3483" b="2439"/>
          <a:stretch>
            <a:fillRect/>
          </a:stretch>
        </p:blipFill>
        <p:spPr bwMode="auto">
          <a:xfrm>
            <a:off x="228600" y="1676400"/>
            <a:ext cx="4114800" cy="2971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3"/>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Purposes:</a:t>
            </a:r>
            <a:endParaRPr lang="en-US" dirty="0"/>
          </a:p>
        </p:txBody>
      </p:sp>
      <p:sp>
        <p:nvSpPr>
          <p:cNvPr id="3" name="Content Placeholder 2"/>
          <p:cNvSpPr>
            <a:spLocks noGrp="1"/>
          </p:cNvSpPr>
          <p:nvPr>
            <p:ph idx="1"/>
          </p:nvPr>
        </p:nvSpPr>
        <p:spPr>
          <a:xfrm>
            <a:off x="533400" y="1676400"/>
            <a:ext cx="8229600" cy="4419600"/>
          </a:xfrm>
        </p:spPr>
        <p:txBody>
          <a:bodyPr>
            <a:noAutofit/>
          </a:bodyPr>
          <a:lstStyle/>
          <a:p>
            <a:pPr marL="514350" indent="-514350">
              <a:buFont typeface="+mj-lt"/>
              <a:buAutoNum type="arabicPeriod"/>
            </a:pPr>
            <a:r>
              <a:rPr lang="en-US" sz="2800" dirty="0" smtClean="0"/>
              <a:t>To promote the existence and welfare of the collegiate bands and to create a respect and appreciation for band activities and achievements among the listening public everywhere.</a:t>
            </a:r>
          </a:p>
          <a:p>
            <a:pPr marL="514350" indent="-514350">
              <a:buFont typeface="+mj-lt"/>
              <a:buAutoNum type="arabicPeriod"/>
            </a:pPr>
            <a:r>
              <a:rPr lang="en-US" sz="2800" dirty="0" smtClean="0"/>
              <a:t>To honor outstanding members of the band through privilege of membership, in the Sisterhood, extended in recognition of musical achievement, demonstrated leadership, and an enthusiastic approach to band activities.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3276600" cy="1143000"/>
          </a:xfrm>
        </p:spPr>
        <p:txBody>
          <a:bodyPr/>
          <a:lstStyle/>
          <a:p>
            <a:r>
              <a:rPr lang="en-US" dirty="0" smtClean="0"/>
              <a:t>The Podium</a:t>
            </a:r>
            <a:endParaRPr lang="en-US" dirty="0"/>
          </a:p>
        </p:txBody>
      </p:sp>
      <p:sp>
        <p:nvSpPr>
          <p:cNvPr id="3" name="Content Placeholder 2"/>
          <p:cNvSpPr>
            <a:spLocks noGrp="1"/>
          </p:cNvSpPr>
          <p:nvPr>
            <p:ph idx="1"/>
          </p:nvPr>
        </p:nvSpPr>
        <p:spPr>
          <a:xfrm>
            <a:off x="3886200" y="457200"/>
            <a:ext cx="5029200" cy="6096000"/>
          </a:xfrm>
        </p:spPr>
        <p:txBody>
          <a:bodyPr>
            <a:noAutofit/>
          </a:bodyPr>
          <a:lstStyle/>
          <a:p>
            <a:r>
              <a:rPr lang="en-US" sz="2400" dirty="0" smtClean="0"/>
              <a:t>The Podium is the official publication of Kappa Kappa Psi and Tau Beta Sigma.</a:t>
            </a:r>
          </a:p>
          <a:p>
            <a:r>
              <a:rPr lang="en-US" sz="2400" dirty="0" smtClean="0"/>
              <a:t>It is published twice a year in the spring and fall.</a:t>
            </a:r>
          </a:p>
          <a:p>
            <a:r>
              <a:rPr lang="en-US" sz="2400" dirty="0" smtClean="0"/>
              <a:t>The Podium is a  successor to Kappa Kappa Psi’s first publication, The Baton.</a:t>
            </a:r>
          </a:p>
          <a:p>
            <a:r>
              <a:rPr lang="en-US" sz="2400" dirty="0" smtClean="0"/>
              <a:t>The Podium is not just a compilation of the activities of various chapters across the nation, but is the continuation of a long-standing tradition, and the present-day manifestation of a continuing responsibility to the music world that spans more than half a century.</a:t>
            </a:r>
            <a:endParaRPr lang="en-US" sz="2400" dirty="0"/>
          </a:p>
        </p:txBody>
      </p:sp>
      <p:pic>
        <p:nvPicPr>
          <p:cNvPr id="4" name="Picture 2"/>
          <p:cNvPicPr>
            <a:picLocks noChangeAspect="1" noChangeArrowheads="1"/>
          </p:cNvPicPr>
          <p:nvPr/>
        </p:nvPicPr>
        <p:blipFill>
          <a:blip r:embed="rId2" cstate="print"/>
          <a:srcRect/>
          <a:stretch>
            <a:fillRect/>
          </a:stretch>
        </p:blipFill>
        <p:spPr bwMode="auto">
          <a:xfrm>
            <a:off x="381000" y="1219200"/>
            <a:ext cx="2153920" cy="27432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752600" y="3886200"/>
            <a:ext cx="2135291" cy="2752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Cont.</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None/>
            </a:pPr>
            <a:r>
              <a:rPr lang="en-US" dirty="0" smtClean="0"/>
              <a:t>3.    To develop leadership through active participation with the band, and through it, to strengthen those traits of conduct, thought, and idealism which characterize the responsible membership of the band.</a:t>
            </a:r>
          </a:p>
          <a:p>
            <a:pPr marL="514350" indent="-514350">
              <a:buNone/>
            </a:pPr>
            <a:r>
              <a:rPr lang="en-US" dirty="0" smtClean="0"/>
              <a:t>4.    To encourage a close relationship  between collegiate bands and promote a high average of attainment by the performance of good music and selection of worthwhile projects.</a:t>
            </a:r>
          </a:p>
          <a:p>
            <a:pPr marL="514350" indent="-514350">
              <a:buNone/>
            </a:pPr>
            <a:r>
              <a:rPr lang="en-US" dirty="0" smtClean="0"/>
              <a:t>5.    To provide a meaningful and worthwhile social experience for all engaged in collegiate band work, and to cooperate with other musical organizations and societies in every manner consistent with our mutual purposes and those of the institution at which chapters are located.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lstStyle/>
          <a:p>
            <a:pPr>
              <a:buNone/>
            </a:pPr>
            <a:r>
              <a:rPr lang="en-US" i="1" dirty="0" smtClean="0"/>
              <a:t>   We provide exceptional service to collegiate bands and promote equality and diversity, including empowering women in the band profession. We cultivate leadership, educational achievement, music appreciation and community development.</a:t>
            </a:r>
          </a:p>
          <a:p>
            <a:pPr>
              <a:buNone/>
            </a:pP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Qualities”</a:t>
            </a:r>
            <a:endParaRPr lang="en-US" dirty="0"/>
          </a:p>
        </p:txBody>
      </p:sp>
      <p:sp>
        <p:nvSpPr>
          <p:cNvPr id="3" name="Content Placeholder 2"/>
          <p:cNvSpPr>
            <a:spLocks noGrp="1"/>
          </p:cNvSpPr>
          <p:nvPr>
            <p:ph idx="1"/>
          </p:nvPr>
        </p:nvSpPr>
        <p:spPr>
          <a:xfrm>
            <a:off x="457200" y="1447800"/>
            <a:ext cx="5638800" cy="5181600"/>
          </a:xfrm>
        </p:spPr>
        <p:txBody>
          <a:bodyPr>
            <a:noAutofit/>
          </a:bodyPr>
          <a:lstStyle/>
          <a:p>
            <a:pPr marL="514350" indent="-514350">
              <a:buAutoNum type="arabicPeriod"/>
            </a:pPr>
            <a:r>
              <a:rPr lang="en-US" sz="2500" dirty="0" smtClean="0"/>
              <a:t>Knowledge and development of your physical powers in the quest for good health and bodily perfection;</a:t>
            </a:r>
          </a:p>
          <a:p>
            <a:pPr marL="514350" indent="-514350">
              <a:buAutoNum type="arabicPeriod"/>
            </a:pPr>
            <a:r>
              <a:rPr lang="en-US" sz="2500" dirty="0" smtClean="0"/>
              <a:t>Recognition and development of your intellectual potential;</a:t>
            </a:r>
          </a:p>
          <a:p>
            <a:pPr marL="514350" indent="-514350">
              <a:buAutoNum type="arabicPeriod"/>
            </a:pPr>
            <a:r>
              <a:rPr lang="en-US" sz="2500" dirty="0" smtClean="0"/>
              <a:t>Appreciation for and the maintenance of the highest moral standards;</a:t>
            </a:r>
          </a:p>
          <a:p>
            <a:pPr marL="514350" indent="-514350">
              <a:buAutoNum type="arabicPeriod"/>
            </a:pPr>
            <a:r>
              <a:rPr lang="en-US" sz="2500" dirty="0" smtClean="0"/>
              <a:t>Achievement of and the personification within you of lofty spiritual ideals;</a:t>
            </a:r>
          </a:p>
          <a:p>
            <a:pPr marL="514350" indent="-514350">
              <a:buAutoNum type="arabicPeriod"/>
            </a:pPr>
            <a:r>
              <a:rPr lang="en-US" sz="2500" dirty="0" smtClean="0"/>
              <a:t>Cultivation and maintenance of your emotional poise under all conditions.</a:t>
            </a:r>
            <a:endParaRPr lang="en-US" sz="2500" dirty="0"/>
          </a:p>
        </p:txBody>
      </p:sp>
      <p:pic>
        <p:nvPicPr>
          <p:cNvPr id="1028" name="Picture 4" descr="C:\Users\Owner\AppData\Local\Microsoft\Windows\Temporary Internet Files\Content.IE5\O3J6WJ76\MC900339768[1].wmf"/>
          <p:cNvPicPr>
            <a:picLocks noChangeAspect="1" noChangeArrowheads="1"/>
          </p:cNvPicPr>
          <p:nvPr/>
        </p:nvPicPr>
        <p:blipFill>
          <a:blip r:embed="rId2" cstate="print"/>
          <a:srcRect/>
          <a:stretch>
            <a:fillRect/>
          </a:stretch>
        </p:blipFill>
        <p:spPr bwMode="auto">
          <a:xfrm>
            <a:off x="6019800" y="1295400"/>
            <a:ext cx="1600200" cy="1019166"/>
          </a:xfrm>
          <a:prstGeom prst="rect">
            <a:avLst/>
          </a:prstGeom>
          <a:noFill/>
        </p:spPr>
      </p:pic>
      <p:pic>
        <p:nvPicPr>
          <p:cNvPr id="1029" name="Picture 5" descr="C:\Users\Owner\AppData\Local\Microsoft\Windows\Temporary Internet Files\Content.IE5\8EEK7YQN\MC900089026[1].wmf"/>
          <p:cNvPicPr>
            <a:picLocks noChangeAspect="1" noChangeArrowheads="1"/>
          </p:cNvPicPr>
          <p:nvPr/>
        </p:nvPicPr>
        <p:blipFill>
          <a:blip r:embed="rId3" cstate="print"/>
          <a:srcRect/>
          <a:stretch>
            <a:fillRect/>
          </a:stretch>
        </p:blipFill>
        <p:spPr bwMode="auto">
          <a:xfrm>
            <a:off x="7086600" y="1828800"/>
            <a:ext cx="1307010" cy="1586484"/>
          </a:xfrm>
          <a:prstGeom prst="rect">
            <a:avLst/>
          </a:prstGeom>
          <a:noFill/>
        </p:spPr>
      </p:pic>
      <p:pic>
        <p:nvPicPr>
          <p:cNvPr id="1030" name="Picture 6" descr="C:\Users\Owner\AppData\Local\Microsoft\Windows\Temporary Internet Files\Content.IE5\ZFKGL6GG\MC900436392[1].png"/>
          <p:cNvPicPr>
            <a:picLocks noChangeAspect="1" noChangeArrowheads="1"/>
          </p:cNvPicPr>
          <p:nvPr/>
        </p:nvPicPr>
        <p:blipFill>
          <a:blip r:embed="rId4" cstate="print"/>
          <a:srcRect/>
          <a:stretch>
            <a:fillRect/>
          </a:stretch>
        </p:blipFill>
        <p:spPr bwMode="auto">
          <a:xfrm>
            <a:off x="5638800" y="4495800"/>
            <a:ext cx="944395" cy="1295172"/>
          </a:xfrm>
          <a:prstGeom prst="rect">
            <a:avLst/>
          </a:prstGeom>
          <a:noFill/>
        </p:spPr>
      </p:pic>
      <p:pic>
        <p:nvPicPr>
          <p:cNvPr id="1032" name="Picture 8" descr="C:\Users\Owner\AppData\Local\Microsoft\Windows\Temporary Internet Files\Content.IE5\WEC4SK8L\MC900310178[1].wmf"/>
          <p:cNvPicPr>
            <a:picLocks noChangeAspect="1" noChangeArrowheads="1"/>
          </p:cNvPicPr>
          <p:nvPr/>
        </p:nvPicPr>
        <p:blipFill>
          <a:blip r:embed="rId5" cstate="print"/>
          <a:srcRect/>
          <a:stretch>
            <a:fillRect/>
          </a:stretch>
        </p:blipFill>
        <p:spPr bwMode="auto">
          <a:xfrm>
            <a:off x="6934200" y="5257800"/>
            <a:ext cx="1447800" cy="1406559"/>
          </a:xfrm>
          <a:prstGeom prst="rect">
            <a:avLst/>
          </a:prstGeom>
          <a:noFill/>
        </p:spPr>
      </p:pic>
      <p:pic>
        <p:nvPicPr>
          <p:cNvPr id="1034" name="Picture 10" descr="http://t1.gstatic.com/images?q=tbn:ANd9GcQ7GvNaMF_41JdwHOmzS9qhXHaZej6uTAoWgPKQ4x8_f9ehjmBsQw"/>
          <p:cNvPicPr>
            <a:picLocks noChangeAspect="1" noChangeArrowheads="1"/>
          </p:cNvPicPr>
          <p:nvPr/>
        </p:nvPicPr>
        <p:blipFill>
          <a:blip r:embed="rId6" cstate="print"/>
          <a:srcRect/>
          <a:stretch>
            <a:fillRect/>
          </a:stretch>
        </p:blipFill>
        <p:spPr bwMode="auto">
          <a:xfrm>
            <a:off x="6096000" y="3581400"/>
            <a:ext cx="2447925" cy="8609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dissolv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dissolve">
                                      <p:cBhvr>
                                        <p:cTn id="22" dur="5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linds(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34"/>
                                        </p:tgtEl>
                                        <p:attrNameLst>
                                          <p:attrName>style.visibility</p:attrName>
                                        </p:attrNameLst>
                                      </p:cBhvr>
                                      <p:to>
                                        <p:strVal val="visible"/>
                                      </p:to>
                                    </p:set>
                                    <p:animEffect transition="in" filter="dissolve">
                                      <p:cBhvr>
                                        <p:cTn id="32" dur="500"/>
                                        <p:tgtEl>
                                          <p:spTgt spid="103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linds(horizont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030"/>
                                        </p:tgtEl>
                                        <p:attrNameLst>
                                          <p:attrName>style.visibility</p:attrName>
                                        </p:attrNameLst>
                                      </p:cBhvr>
                                      <p:to>
                                        <p:strVal val="visible"/>
                                      </p:to>
                                    </p:set>
                                    <p:animEffect transition="in" filter="dissolve">
                                      <p:cBhvr>
                                        <p:cTn id="42" dur="500"/>
                                        <p:tgtEl>
                                          <p:spTgt spid="10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32"/>
                                        </p:tgtEl>
                                        <p:attrNameLst>
                                          <p:attrName>style.visibility</p:attrName>
                                        </p:attrNameLst>
                                      </p:cBhvr>
                                      <p:to>
                                        <p:strVal val="visible"/>
                                      </p:to>
                                    </p:set>
                                    <p:animEffect transition="in" filter="dissolve">
                                      <p:cBhvr>
                                        <p:cTn id="52"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Essential Factors”</a:t>
            </a:r>
            <a:endParaRPr lang="en-US" dirty="0"/>
          </a:p>
        </p:txBody>
      </p:sp>
      <p:sp>
        <p:nvSpPr>
          <p:cNvPr id="3" name="Content Placeholder 2"/>
          <p:cNvSpPr>
            <a:spLocks noGrp="1"/>
          </p:cNvSpPr>
          <p:nvPr>
            <p:ph idx="1"/>
          </p:nvPr>
        </p:nvSpPr>
        <p:spPr>
          <a:xfrm>
            <a:off x="457200" y="1600200"/>
            <a:ext cx="5410200" cy="4525963"/>
          </a:xfrm>
        </p:spPr>
        <p:txBody>
          <a:bodyPr>
            <a:normAutofit fontScale="85000" lnSpcReduction="10000"/>
          </a:bodyPr>
          <a:lstStyle/>
          <a:p>
            <a:pPr marL="514350" indent="-514350">
              <a:buAutoNum type="arabicPeriod"/>
            </a:pPr>
            <a:r>
              <a:rPr lang="en-US" dirty="0" smtClean="0"/>
              <a:t>Physical and mental qualities of an attractive nature;</a:t>
            </a:r>
          </a:p>
          <a:p>
            <a:pPr marL="514350" indent="-514350">
              <a:buAutoNum type="arabicPeriod"/>
            </a:pPr>
            <a:r>
              <a:rPr lang="en-US" dirty="0" smtClean="0"/>
              <a:t>Demonstrated loyalty and dependability to those persons and institutions deserving of it;</a:t>
            </a:r>
          </a:p>
          <a:p>
            <a:pPr marL="514350" indent="-514350">
              <a:buAutoNum type="arabicPeriod"/>
            </a:pPr>
            <a:r>
              <a:rPr lang="en-US" dirty="0" smtClean="0"/>
              <a:t>A truthfulness and honesty which instills a sense of trust in others;</a:t>
            </a:r>
          </a:p>
          <a:p>
            <a:pPr marL="514350" indent="-514350">
              <a:buAutoNum type="arabicPeriod"/>
            </a:pPr>
            <a:r>
              <a:rPr lang="en-US" dirty="0" smtClean="0"/>
              <a:t>A cheerfulness at all times and under all circumstances, even in the face of great trial;</a:t>
            </a:r>
          </a:p>
        </p:txBody>
      </p:sp>
      <p:pic>
        <p:nvPicPr>
          <p:cNvPr id="24578" name="Picture 2" descr="http://t2.gstatic.com/images?q=tbn:ANd9GcStfRZ8E1tCNKWwkYwxpUHkGOop_otP4_3-cImGYF1PFP8Ok9PT4Q"/>
          <p:cNvPicPr>
            <a:picLocks noChangeAspect="1" noChangeArrowheads="1"/>
          </p:cNvPicPr>
          <p:nvPr/>
        </p:nvPicPr>
        <p:blipFill>
          <a:blip r:embed="rId2" cstate="print"/>
          <a:srcRect/>
          <a:stretch>
            <a:fillRect/>
          </a:stretch>
        </p:blipFill>
        <p:spPr bwMode="auto">
          <a:xfrm>
            <a:off x="5638800" y="4724400"/>
            <a:ext cx="1981200" cy="1295400"/>
          </a:xfrm>
          <a:prstGeom prst="rect">
            <a:avLst/>
          </a:prstGeom>
          <a:noFill/>
        </p:spPr>
      </p:pic>
      <p:pic>
        <p:nvPicPr>
          <p:cNvPr id="24580" name="Picture 4" descr="http://t1.gstatic.com/images?q=tbn:ANd9GcSM0kKwX6u6fD0LJdwuzJbMa4sDjrhjIwZAzrF0IPPsGmZ4HB2Z"/>
          <p:cNvPicPr>
            <a:picLocks noChangeAspect="1" noChangeArrowheads="1"/>
          </p:cNvPicPr>
          <p:nvPr/>
        </p:nvPicPr>
        <p:blipFill>
          <a:blip r:embed="rId3" cstate="print"/>
          <a:srcRect/>
          <a:stretch>
            <a:fillRect/>
          </a:stretch>
        </p:blipFill>
        <p:spPr bwMode="auto">
          <a:xfrm>
            <a:off x="6400800" y="2743200"/>
            <a:ext cx="1338191" cy="790575"/>
          </a:xfrm>
          <a:prstGeom prst="rect">
            <a:avLst/>
          </a:prstGeom>
          <a:noFill/>
        </p:spPr>
      </p:pic>
      <p:pic>
        <p:nvPicPr>
          <p:cNvPr id="25604" name="Picture 4" descr="http://t1.gstatic.com/images?q=tbn:ANd9GcSool16YwuLfgoijgOkX9kh5PjsU4k2asCOzGMqxaZczyRg9enP"/>
          <p:cNvPicPr>
            <a:picLocks noChangeAspect="1" noChangeArrowheads="1"/>
          </p:cNvPicPr>
          <p:nvPr/>
        </p:nvPicPr>
        <p:blipFill>
          <a:blip r:embed="rId4" cstate="print"/>
          <a:srcRect/>
          <a:stretch>
            <a:fillRect/>
          </a:stretch>
        </p:blipFill>
        <p:spPr bwMode="auto">
          <a:xfrm>
            <a:off x="5943600" y="3581400"/>
            <a:ext cx="2886075" cy="971551"/>
          </a:xfrm>
          <a:prstGeom prst="rect">
            <a:avLst/>
          </a:prstGeom>
          <a:noFill/>
        </p:spPr>
      </p:pic>
      <p:pic>
        <p:nvPicPr>
          <p:cNvPr id="25606" name="Picture 6" descr="http://t0.gstatic.com/images?q=tbn:ANd9GcSCgqe6YcWFOXpohJqP16SYIVJX3r4Iij1E3ThjPlopWlMlKkxi"/>
          <p:cNvPicPr>
            <a:picLocks noChangeAspect="1" noChangeArrowheads="1"/>
          </p:cNvPicPr>
          <p:nvPr/>
        </p:nvPicPr>
        <p:blipFill>
          <a:blip r:embed="rId5" cstate="print"/>
          <a:srcRect/>
          <a:stretch>
            <a:fillRect/>
          </a:stretch>
        </p:blipFill>
        <p:spPr bwMode="auto">
          <a:xfrm>
            <a:off x="5638800" y="1295400"/>
            <a:ext cx="129540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slide(fromBottom)">
                                      <p:cBhvr>
                                        <p:cTn id="12" dur="500"/>
                                        <p:tgtEl>
                                          <p:spTgt spid="2560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4580"/>
                                        </p:tgtEl>
                                        <p:attrNameLst>
                                          <p:attrName>style.visibility</p:attrName>
                                        </p:attrNameLst>
                                      </p:cBhvr>
                                      <p:to>
                                        <p:strVal val="visible"/>
                                      </p:to>
                                    </p:set>
                                    <p:animEffect transition="in" filter="slide(fromBottom)">
                                      <p:cBhvr>
                                        <p:cTn id="22" dur="500"/>
                                        <p:tgtEl>
                                          <p:spTgt spid="2458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heckerboard(across)">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25604"/>
                                        </p:tgtEl>
                                        <p:attrNameLst>
                                          <p:attrName>style.visibility</p:attrName>
                                        </p:attrNameLst>
                                      </p:cBhvr>
                                      <p:to>
                                        <p:strVal val="visible"/>
                                      </p:to>
                                    </p:set>
                                    <p:animEffect transition="in" filter="slide(fromBottom)">
                                      <p:cBhvr>
                                        <p:cTn id="32" dur="500"/>
                                        <p:tgtEl>
                                          <p:spTgt spid="2560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checkerboard(across)">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24578"/>
                                        </p:tgtEl>
                                        <p:attrNameLst>
                                          <p:attrName>style.visibility</p:attrName>
                                        </p:attrNameLst>
                                      </p:cBhvr>
                                      <p:to>
                                        <p:strVal val="visible"/>
                                      </p:to>
                                    </p:set>
                                    <p:animEffect transition="in" filter="slide(fromBottom)">
                                      <p:cBhvr>
                                        <p:cTn id="42"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8’s Continued…</a:t>
            </a:r>
            <a:endParaRPr lang="en-US" dirty="0"/>
          </a:p>
        </p:txBody>
      </p:sp>
      <p:sp>
        <p:nvSpPr>
          <p:cNvPr id="3" name="Content Placeholder 2"/>
          <p:cNvSpPr>
            <a:spLocks noGrp="1"/>
          </p:cNvSpPr>
          <p:nvPr>
            <p:ph idx="1"/>
          </p:nvPr>
        </p:nvSpPr>
        <p:spPr>
          <a:xfrm>
            <a:off x="304800" y="1295400"/>
            <a:ext cx="4724400" cy="5410200"/>
          </a:xfrm>
        </p:spPr>
        <p:txBody>
          <a:bodyPr>
            <a:normAutofit fontScale="85000" lnSpcReduction="20000"/>
          </a:bodyPr>
          <a:lstStyle/>
          <a:p>
            <a:pPr marL="514350" indent="-514350">
              <a:buNone/>
            </a:pPr>
            <a:r>
              <a:rPr lang="en-US" dirty="0" smtClean="0"/>
              <a:t>5.   A mutual interest in the Art of Music in its performance and in the aesthetic qualities it can project to others; </a:t>
            </a:r>
          </a:p>
          <a:p>
            <a:pPr marL="514350" indent="-514350">
              <a:buNone/>
            </a:pPr>
            <a:r>
              <a:rPr lang="en-US" dirty="0" smtClean="0"/>
              <a:t>6.   Generosity of mind, heart, and hand;</a:t>
            </a:r>
          </a:p>
          <a:p>
            <a:pPr marL="514350" indent="-514350">
              <a:buNone/>
            </a:pPr>
            <a:r>
              <a:rPr lang="en-US" dirty="0" smtClean="0"/>
              <a:t>7.   Tolerance, tempered with kindness and a considerations for the needs of others;</a:t>
            </a:r>
          </a:p>
          <a:p>
            <a:pPr marL="514350" indent="-514350">
              <a:buNone/>
            </a:pPr>
            <a:r>
              <a:rPr lang="en-US" dirty="0" smtClean="0"/>
              <a:t>8.   Fortitude and courage to see an ideal, to seize upon it, and follow it wherever it may lead you in Tau Beta Sigma.</a:t>
            </a:r>
          </a:p>
          <a:p>
            <a:endParaRPr lang="en-US" dirty="0"/>
          </a:p>
        </p:txBody>
      </p:sp>
      <p:pic>
        <p:nvPicPr>
          <p:cNvPr id="41987" name="Picture 3" descr="C:\Users\Owner\AppData\Local\Microsoft\Windows\Temporary Internet Files\Content.IE5\8EEK7YQN\MC900026881[1].wmf"/>
          <p:cNvPicPr>
            <a:picLocks noChangeAspect="1" noChangeArrowheads="1"/>
          </p:cNvPicPr>
          <p:nvPr/>
        </p:nvPicPr>
        <p:blipFill>
          <a:blip r:embed="rId2" cstate="print"/>
          <a:srcRect/>
          <a:stretch>
            <a:fillRect/>
          </a:stretch>
        </p:blipFill>
        <p:spPr bwMode="auto">
          <a:xfrm>
            <a:off x="5562600" y="1219200"/>
            <a:ext cx="2057400" cy="1219200"/>
          </a:xfrm>
          <a:prstGeom prst="rect">
            <a:avLst/>
          </a:prstGeom>
          <a:noFill/>
        </p:spPr>
      </p:pic>
      <p:pic>
        <p:nvPicPr>
          <p:cNvPr id="41988" name="Picture 4" descr="C:\Users\Owner\AppData\Local\Microsoft\Windows\Temporary Internet Files\Content.IE5\ZFKGL6GG\MC900055181[1].wmf"/>
          <p:cNvPicPr>
            <a:picLocks noChangeAspect="1" noChangeArrowheads="1"/>
          </p:cNvPicPr>
          <p:nvPr/>
        </p:nvPicPr>
        <p:blipFill>
          <a:blip r:embed="rId3" cstate="print"/>
          <a:srcRect/>
          <a:stretch>
            <a:fillRect/>
          </a:stretch>
        </p:blipFill>
        <p:spPr bwMode="auto">
          <a:xfrm>
            <a:off x="4953000" y="2590800"/>
            <a:ext cx="914400" cy="778009"/>
          </a:xfrm>
          <a:prstGeom prst="rect">
            <a:avLst/>
          </a:prstGeom>
          <a:noFill/>
        </p:spPr>
      </p:pic>
      <p:pic>
        <p:nvPicPr>
          <p:cNvPr id="41989" name="Picture 5" descr="C:\Users\Owner\AppData\Local\Microsoft\Windows\Temporary Internet Files\Content.IE5\WEC4SK8L\MC900431551[1].png"/>
          <p:cNvPicPr>
            <a:picLocks noChangeAspect="1" noChangeArrowheads="1"/>
          </p:cNvPicPr>
          <p:nvPr/>
        </p:nvPicPr>
        <p:blipFill>
          <a:blip r:embed="rId4" cstate="print"/>
          <a:srcRect/>
          <a:stretch>
            <a:fillRect/>
          </a:stretch>
        </p:blipFill>
        <p:spPr bwMode="auto">
          <a:xfrm>
            <a:off x="6248400" y="2514600"/>
            <a:ext cx="1066799" cy="1066799"/>
          </a:xfrm>
          <a:prstGeom prst="rect">
            <a:avLst/>
          </a:prstGeom>
          <a:noFill/>
        </p:spPr>
      </p:pic>
      <p:pic>
        <p:nvPicPr>
          <p:cNvPr id="41992" name="Picture 8" descr="C:\Users\Owner\AppData\Local\Microsoft\Windows\Temporary Internet Files\Content.IE5\O3J6WJ76\MC900441733[1].png"/>
          <p:cNvPicPr>
            <a:picLocks noChangeAspect="1" noChangeArrowheads="1"/>
          </p:cNvPicPr>
          <p:nvPr/>
        </p:nvPicPr>
        <p:blipFill>
          <a:blip r:embed="rId5" cstate="print"/>
          <a:srcRect/>
          <a:stretch>
            <a:fillRect/>
          </a:stretch>
        </p:blipFill>
        <p:spPr bwMode="auto">
          <a:xfrm>
            <a:off x="7467600" y="2438400"/>
            <a:ext cx="1266825" cy="1066800"/>
          </a:xfrm>
          <a:prstGeom prst="rect">
            <a:avLst/>
          </a:prstGeom>
          <a:noFill/>
        </p:spPr>
      </p:pic>
      <p:pic>
        <p:nvPicPr>
          <p:cNvPr id="41996" name="Picture 12" descr="http://t3.gstatic.com/images?q=tbn:ANd9GcR4yYOQiCpcsyVp9BZ_GV-N1NgXo-ne1KDSh6gdJCl10EHzzctU"/>
          <p:cNvPicPr>
            <a:picLocks noChangeAspect="1" noChangeArrowheads="1"/>
          </p:cNvPicPr>
          <p:nvPr/>
        </p:nvPicPr>
        <p:blipFill>
          <a:blip r:embed="rId6" cstate="print"/>
          <a:srcRect/>
          <a:stretch>
            <a:fillRect/>
          </a:stretch>
        </p:blipFill>
        <p:spPr bwMode="auto">
          <a:xfrm>
            <a:off x="5029200" y="5181600"/>
            <a:ext cx="2619375" cy="1438276"/>
          </a:xfrm>
          <a:prstGeom prst="rect">
            <a:avLst/>
          </a:prstGeom>
          <a:noFill/>
        </p:spPr>
      </p:pic>
      <p:pic>
        <p:nvPicPr>
          <p:cNvPr id="24577" name="Picture 1" descr="C:\Users\Owner\AppData\Local\Microsoft\Windows\Temporary Internet Files\Content.IE5\ZFKGL6GG\MC900198216[1].wmf"/>
          <p:cNvPicPr>
            <a:picLocks noChangeAspect="1" noChangeArrowheads="1"/>
          </p:cNvPicPr>
          <p:nvPr/>
        </p:nvPicPr>
        <p:blipFill>
          <a:blip r:embed="rId7" cstate="print"/>
          <a:srcRect/>
          <a:stretch>
            <a:fillRect/>
          </a:stretch>
        </p:blipFill>
        <p:spPr bwMode="auto">
          <a:xfrm>
            <a:off x="5638800" y="3505200"/>
            <a:ext cx="1517794" cy="146967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slide(fromBottom)">
                                      <p:cBhvr>
                                        <p:cTn id="12" dur="500"/>
                                        <p:tgtEl>
                                          <p:spTgt spid="4198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1988"/>
                                        </p:tgtEl>
                                        <p:attrNameLst>
                                          <p:attrName>style.visibility</p:attrName>
                                        </p:attrNameLst>
                                      </p:cBhvr>
                                      <p:to>
                                        <p:strVal val="visible"/>
                                      </p:to>
                                    </p:set>
                                    <p:animEffect transition="in" filter="slide(fromBottom)">
                                      <p:cBhvr>
                                        <p:cTn id="22" dur="500"/>
                                        <p:tgtEl>
                                          <p:spTgt spid="4198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1989"/>
                                        </p:tgtEl>
                                        <p:attrNameLst>
                                          <p:attrName>style.visibility</p:attrName>
                                        </p:attrNameLst>
                                      </p:cBhvr>
                                      <p:to>
                                        <p:strVal val="visible"/>
                                      </p:to>
                                    </p:set>
                                    <p:animEffect transition="in" filter="slide(fromBottom)">
                                      <p:cBhvr>
                                        <p:cTn id="27" dur="500"/>
                                        <p:tgtEl>
                                          <p:spTgt spid="4198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1992"/>
                                        </p:tgtEl>
                                        <p:attrNameLst>
                                          <p:attrName>style.visibility</p:attrName>
                                        </p:attrNameLst>
                                      </p:cBhvr>
                                      <p:to>
                                        <p:strVal val="visible"/>
                                      </p:to>
                                    </p:set>
                                    <p:animEffect transition="in" filter="slide(fromBottom)">
                                      <p:cBhvr>
                                        <p:cTn id="32" dur="500"/>
                                        <p:tgtEl>
                                          <p:spTgt spid="4199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checkerboard(across)">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24577"/>
                                        </p:tgtEl>
                                        <p:attrNameLst>
                                          <p:attrName>style.visibility</p:attrName>
                                        </p:attrNameLst>
                                      </p:cBhvr>
                                      <p:to>
                                        <p:strVal val="visible"/>
                                      </p:to>
                                    </p:set>
                                    <p:animEffect transition="in" filter="slide(fromBottom)">
                                      <p:cBhvr>
                                        <p:cTn id="42" dur="500"/>
                                        <p:tgtEl>
                                          <p:spTgt spid="24577"/>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checkerboard(across)">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41996"/>
                                        </p:tgtEl>
                                        <p:attrNameLst>
                                          <p:attrName>style.visibility</p:attrName>
                                        </p:attrNameLst>
                                      </p:cBhvr>
                                      <p:to>
                                        <p:strVal val="visible"/>
                                      </p:to>
                                    </p:set>
                                    <p:animEffect transition="in" filter="slide(fromBottom)">
                                      <p:cBhvr>
                                        <p:cTn id="52" dur="5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Sorority’s Official Colors</a:t>
            </a:r>
            <a:endParaRPr lang="en-US" dirty="0"/>
          </a:p>
        </p:txBody>
      </p:sp>
      <p:pic>
        <p:nvPicPr>
          <p:cNvPr id="14338" name="Picture 2" descr="http://www.clipartpal.com/_thumbs/pd/education/crayon_white_1.png"/>
          <p:cNvPicPr>
            <a:picLocks noChangeAspect="1" noChangeArrowheads="1"/>
          </p:cNvPicPr>
          <p:nvPr/>
        </p:nvPicPr>
        <p:blipFill>
          <a:blip r:embed="rId2" cstate="print"/>
          <a:srcRect/>
          <a:stretch>
            <a:fillRect/>
          </a:stretch>
        </p:blipFill>
        <p:spPr bwMode="auto">
          <a:xfrm rot="4573043">
            <a:off x="1391988" y="1961086"/>
            <a:ext cx="2128925" cy="2967143"/>
          </a:xfrm>
          <a:prstGeom prst="rect">
            <a:avLst/>
          </a:prstGeom>
          <a:noFill/>
        </p:spPr>
      </p:pic>
      <p:pic>
        <p:nvPicPr>
          <p:cNvPr id="14340" name="Picture 4" descr="blue crayon"/>
          <p:cNvPicPr>
            <a:picLocks noChangeAspect="1" noChangeArrowheads="1"/>
          </p:cNvPicPr>
          <p:nvPr/>
        </p:nvPicPr>
        <p:blipFill>
          <a:blip r:embed="rId3" cstate="print"/>
          <a:srcRect/>
          <a:stretch>
            <a:fillRect/>
          </a:stretch>
        </p:blipFill>
        <p:spPr bwMode="auto">
          <a:xfrm rot="3326903">
            <a:off x="5813609" y="1889335"/>
            <a:ext cx="2097467" cy="3007120"/>
          </a:xfrm>
          <a:prstGeom prst="rect">
            <a:avLst/>
          </a:prstGeom>
          <a:noFill/>
        </p:spPr>
      </p:pic>
      <p:sp>
        <p:nvSpPr>
          <p:cNvPr id="7" name="TextBox 6"/>
          <p:cNvSpPr txBox="1"/>
          <p:nvPr/>
        </p:nvSpPr>
        <p:spPr>
          <a:xfrm>
            <a:off x="1905000" y="5181600"/>
            <a:ext cx="1219200" cy="584775"/>
          </a:xfrm>
          <a:prstGeom prst="rect">
            <a:avLst/>
          </a:prstGeom>
          <a:noFill/>
        </p:spPr>
        <p:txBody>
          <a:bodyPr wrap="square" rtlCol="0">
            <a:spAutoFit/>
          </a:bodyPr>
          <a:lstStyle/>
          <a:p>
            <a:r>
              <a:rPr lang="en-US" sz="3200" dirty="0" smtClean="0"/>
              <a:t>White</a:t>
            </a:r>
            <a:endParaRPr lang="en-US" sz="3200" dirty="0"/>
          </a:p>
        </p:txBody>
      </p:sp>
      <p:sp>
        <p:nvSpPr>
          <p:cNvPr id="8" name="TextBox 7"/>
          <p:cNvSpPr txBox="1"/>
          <p:nvPr/>
        </p:nvSpPr>
        <p:spPr>
          <a:xfrm>
            <a:off x="5486400" y="5257800"/>
            <a:ext cx="3352800" cy="584775"/>
          </a:xfrm>
          <a:prstGeom prst="rect">
            <a:avLst/>
          </a:prstGeom>
          <a:noFill/>
        </p:spPr>
        <p:txBody>
          <a:bodyPr wrap="square" rtlCol="0">
            <a:spAutoFit/>
          </a:bodyPr>
          <a:lstStyle/>
          <a:p>
            <a:r>
              <a:rPr lang="en-US" sz="3200" dirty="0" smtClean="0"/>
              <a:t>Admiralty Blue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heel(4)">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4340"/>
                                        </p:tgtEl>
                                        <p:attrNameLst>
                                          <p:attrName>style.visibility</p:attrName>
                                        </p:attrNameLst>
                                      </p:cBhvr>
                                      <p:to>
                                        <p:strVal val="visible"/>
                                      </p:to>
                                    </p:set>
                                    <p:animEffect transition="in" filter="wheel(4)">
                                      <p:cBhvr>
                                        <p:cTn id="19" dur="2000"/>
                                        <p:tgtEl>
                                          <p:spTgt spid="14340"/>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1000" fill="hold"/>
                                        <p:tgtEl>
                                          <p:spTgt spid="8"/>
                                        </p:tgtEl>
                                        <p:attrNameLst>
                                          <p:attrName>ppt_w</p:attrName>
                                        </p:attrNameLst>
                                      </p:cBhvr>
                                      <p:tavLst>
                                        <p:tav tm="0">
                                          <p:val>
                                            <p:strVal val="#ppt_w*0.70"/>
                                          </p:val>
                                        </p:tav>
                                        <p:tav tm="100000">
                                          <p:val>
                                            <p:strVal val="#ppt_w"/>
                                          </p:val>
                                        </p:tav>
                                      </p:tavLst>
                                    </p:anim>
                                    <p:anim calcmode="lin" valueType="num">
                                      <p:cBhvr>
                                        <p:cTn id="25" dur="1000" fill="hold"/>
                                        <p:tgtEl>
                                          <p:spTgt spid="8"/>
                                        </p:tgtEl>
                                        <p:attrNameLst>
                                          <p:attrName>ppt_h</p:attrName>
                                        </p:attrNameLst>
                                      </p:cBhvr>
                                      <p:tavLst>
                                        <p:tav tm="0">
                                          <p:val>
                                            <p:strVal val="#ppt_h"/>
                                          </p:val>
                                        </p:tav>
                                        <p:tav tm="100000">
                                          <p:val>
                                            <p:strVal val="#ppt_h"/>
                                          </p:val>
                                        </p:tav>
                                      </p:tavLst>
                                    </p:anim>
                                    <p:animEffect transition="in" filter="fade">
                                      <p:cBhvr>
                                        <p:cTn id="2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2032</Words>
  <Application>Microsoft Macintosh PowerPoint</Application>
  <PresentationFormat>On-screen Show (4:3)</PresentationFormat>
  <Paragraphs>143</Paragraphs>
  <Slides>30</Slides>
  <Notes>0</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Slide 1</vt:lpstr>
      <vt:lpstr>The Preamble</vt:lpstr>
      <vt:lpstr>The Purposes:</vt:lpstr>
      <vt:lpstr>Purposes Cont.</vt:lpstr>
      <vt:lpstr>Mission Statement</vt:lpstr>
      <vt:lpstr>“Five Qualities”</vt:lpstr>
      <vt:lpstr>“Eight Essential Factors”</vt:lpstr>
      <vt:lpstr>8’s Continued…</vt:lpstr>
      <vt:lpstr>Sorority’s Official Colors</vt:lpstr>
      <vt:lpstr>The Sorority Flower</vt:lpstr>
      <vt:lpstr>The Official Motto</vt:lpstr>
      <vt:lpstr>The Official Flag</vt:lpstr>
      <vt:lpstr>Official Cheer</vt:lpstr>
      <vt:lpstr>National Convention</vt:lpstr>
      <vt:lpstr>7 Categories of Membership</vt:lpstr>
      <vt:lpstr>Active Members</vt:lpstr>
      <vt:lpstr>Conditional Members</vt:lpstr>
      <vt:lpstr>Inactive Members</vt:lpstr>
      <vt:lpstr>Associate Members</vt:lpstr>
      <vt:lpstr>Honorary Members</vt:lpstr>
      <vt:lpstr>Alumni Members</vt:lpstr>
      <vt:lpstr>Life Members</vt:lpstr>
      <vt:lpstr>Chapter Statuses</vt:lpstr>
      <vt:lpstr>Probation</vt:lpstr>
      <vt:lpstr>Suspension</vt:lpstr>
      <vt:lpstr> Charter Revocation</vt:lpstr>
      <vt:lpstr>Reinstatement</vt:lpstr>
      <vt:lpstr>Inactive</vt:lpstr>
      <vt:lpstr>The National Shrine</vt:lpstr>
      <vt:lpstr>The Podium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 Powell</dc:creator>
  <cp:lastModifiedBy>Katie Langley</cp:lastModifiedBy>
  <cp:revision>49</cp:revision>
  <dcterms:created xsi:type="dcterms:W3CDTF">2013-04-18T17:06:04Z</dcterms:created>
  <dcterms:modified xsi:type="dcterms:W3CDTF">2013-04-18T17:06:22Z</dcterms:modified>
</cp:coreProperties>
</file>