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wmf" ContentType="image/x-wmf"/>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7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6600"/>
    <a:srgbClr val="CC3300"/>
    <a:srgbClr val="A50021"/>
    <a:srgbClr val="000066"/>
    <a:srgbClr val="CCFF33"/>
    <a:srgbClr val="660066"/>
    <a:srgbClr val="FF5050"/>
    <a:srgbClr val="CC9900"/>
    <a:srgbClr val="00FF99"/>
    <a:srgbClr val="9933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82" d="100"/>
          <a:sy n="82" d="100"/>
        </p:scale>
        <p:origin x="-1088" y="-4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heme" Target="theme/theme1.xml"/><Relationship Id="rId14" Type="http://schemas.openxmlformats.org/officeDocument/2006/relationships/slide" Target="slides/slide13.xml"/><Relationship Id="rId23" Type="http://schemas.openxmlformats.org/officeDocument/2006/relationships/notesMaster" Target="notesMasters/notesMaster1.xml"/><Relationship Id="rId4" Type="http://schemas.openxmlformats.org/officeDocument/2006/relationships/slide" Target="slides/slide3.xml"/><Relationship Id="rId28" Type="http://schemas.openxmlformats.org/officeDocument/2006/relationships/tableStyles" Target="tableStyles.xml"/><Relationship Id="rId26" Type="http://schemas.openxmlformats.org/officeDocument/2006/relationships/viewProps" Target="viewProp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14C4CF-B40F-4BBC-9F50-B927AF532A9F}" type="datetimeFigureOut">
              <a:rPr lang="en-US" smtClean="0"/>
              <a:pPr/>
              <a:t>4/18/13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25B7CD-FC14-4373-8E9C-A80AE726EF8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7379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25B7CD-FC14-4373-8E9C-A80AE726EF8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25B7CD-FC14-4373-8E9C-A80AE726EF8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25B7CD-FC14-4373-8E9C-A80AE726EF8A}"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25B7CD-FC14-4373-8E9C-A80AE726EF8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25B7CD-FC14-4373-8E9C-A80AE726EF8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25B7CD-FC14-4373-8E9C-A80AE726EF8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25B7CD-FC14-4373-8E9C-A80AE726EF8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25B7CD-FC14-4373-8E9C-A80AE726EF8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25B7CD-FC14-4373-8E9C-A80AE726EF8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563C9F-8C59-49CD-A6D1-DFEFFFE493C3}" type="datetimeFigureOut">
              <a:rPr lang="en-US" smtClean="0"/>
              <a:pPr/>
              <a:t>4/18/13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06D5C-4987-4026-80AB-41C0012BEE58}" type="slidenum">
              <a:rPr lang="en-US" smtClean="0"/>
              <a:pPr/>
              <a:t>‹#›</a:t>
            </a:fld>
            <a:endParaRPr lang="en-US"/>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63C9F-8C59-49CD-A6D1-DFEFFFE493C3}" type="datetimeFigureOut">
              <a:rPr lang="en-US" smtClean="0"/>
              <a:pPr/>
              <a:t>4/18/13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06D5C-4987-4026-80AB-41C0012BEE58}" type="slidenum">
              <a:rPr lang="en-US" smtClean="0"/>
              <a:pPr/>
              <a:t>‹#›</a:t>
            </a:fld>
            <a:endParaRPr 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63C9F-8C59-49CD-A6D1-DFEFFFE493C3}" type="datetimeFigureOut">
              <a:rPr lang="en-US" smtClean="0"/>
              <a:pPr/>
              <a:t>4/18/13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06D5C-4987-4026-80AB-41C0012BEE58}" type="slidenum">
              <a:rPr lang="en-US" smtClean="0"/>
              <a:pPr/>
              <a:t>‹#›</a:t>
            </a:fld>
            <a:endParaRPr 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63C9F-8C59-49CD-A6D1-DFEFFFE493C3}" type="datetimeFigureOut">
              <a:rPr lang="en-US" smtClean="0"/>
              <a:pPr/>
              <a:t>4/18/13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06D5C-4987-4026-80AB-41C0012BEE58}" type="slidenum">
              <a:rPr lang="en-US" smtClean="0"/>
              <a:pPr/>
              <a:t>‹#›</a:t>
            </a:fld>
            <a:endParaRPr 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563C9F-8C59-49CD-A6D1-DFEFFFE493C3}" type="datetimeFigureOut">
              <a:rPr lang="en-US" smtClean="0"/>
              <a:pPr/>
              <a:t>4/18/13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06D5C-4987-4026-80AB-41C0012BEE58}" type="slidenum">
              <a:rPr lang="en-US" smtClean="0"/>
              <a:pPr/>
              <a:t>‹#›</a:t>
            </a:fld>
            <a:endParaRPr lang="en-US"/>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563C9F-8C59-49CD-A6D1-DFEFFFE493C3}" type="datetimeFigureOut">
              <a:rPr lang="en-US" smtClean="0"/>
              <a:pPr/>
              <a:t>4/18/13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06D5C-4987-4026-80AB-41C0012BEE58}" type="slidenum">
              <a:rPr lang="en-US" smtClean="0"/>
              <a:pPr/>
              <a:t>‹#›</a:t>
            </a:fld>
            <a:endParaRPr 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563C9F-8C59-49CD-A6D1-DFEFFFE493C3}" type="datetimeFigureOut">
              <a:rPr lang="en-US" smtClean="0"/>
              <a:pPr/>
              <a:t>4/18/13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306D5C-4987-4026-80AB-41C0012BEE58}" type="slidenum">
              <a:rPr lang="en-US" smtClean="0"/>
              <a:pPr/>
              <a:t>‹#›</a:t>
            </a:fld>
            <a:endParaRPr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563C9F-8C59-49CD-A6D1-DFEFFFE493C3}" type="datetimeFigureOut">
              <a:rPr lang="en-US" smtClean="0"/>
              <a:pPr/>
              <a:t>4/18/13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306D5C-4987-4026-80AB-41C0012BEE58}" type="slidenum">
              <a:rPr lang="en-US" smtClean="0"/>
              <a:pPr/>
              <a:t>‹#›</a:t>
            </a:fld>
            <a:endParaRPr 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63C9F-8C59-49CD-A6D1-DFEFFFE493C3}" type="datetimeFigureOut">
              <a:rPr lang="en-US" smtClean="0"/>
              <a:pPr/>
              <a:t>4/18/13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306D5C-4987-4026-80AB-41C0012BEE58}" type="slidenum">
              <a:rPr lang="en-US" smtClean="0"/>
              <a:pPr/>
              <a:t>‹#›</a:t>
            </a:fld>
            <a:endParaRPr 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63C9F-8C59-49CD-A6D1-DFEFFFE493C3}" type="datetimeFigureOut">
              <a:rPr lang="en-US" smtClean="0"/>
              <a:pPr/>
              <a:t>4/18/13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06D5C-4987-4026-80AB-41C0012BEE58}" type="slidenum">
              <a:rPr lang="en-US" smtClean="0"/>
              <a:pPr/>
              <a:t>‹#›</a:t>
            </a:fld>
            <a:endParaRPr 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63C9F-8C59-49CD-A6D1-DFEFFFE493C3}" type="datetimeFigureOut">
              <a:rPr lang="en-US" smtClean="0"/>
              <a:pPr/>
              <a:t>4/18/13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06D5C-4987-4026-80AB-41C0012BEE58}" type="slidenum">
              <a:rPr lang="en-US" smtClean="0"/>
              <a:pPr/>
              <a:t>‹#›</a:t>
            </a:fld>
            <a:endParaRPr lang="en-US"/>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000000"/>
            </a:gs>
            <a:gs pos="39999">
              <a:srgbClr val="0A128C"/>
            </a:gs>
            <a:gs pos="70000">
              <a:srgbClr val="181CC7"/>
            </a:gs>
            <a:gs pos="88000">
              <a:srgbClr val="7005D4"/>
            </a:gs>
            <a:gs pos="100000">
              <a:srgbClr val="8C3D91"/>
            </a:gs>
          </a:gsLst>
          <a:lin ang="5400000" scaled="0"/>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563C9F-8C59-49CD-A6D1-DFEFFFE493C3}" type="datetimeFigureOut">
              <a:rPr lang="en-US" smtClean="0"/>
              <a:pPr/>
              <a:t>4/18/13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06D5C-4987-4026-80AB-41C0012BEE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hyperlink" Target="http://www.tbsigma.org/national_scholarship.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png"/><Relationship Id="rId5"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4"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3" Type="http://schemas.openxmlformats.org/officeDocument/2006/relationships/image" Target="../media/image1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1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image" Target="../media/image17.wmf"/><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6.wmf"/></Relationships>
</file>

<file path=ppt/slides/_rels/slide21.xml.rels><?xml version="1.0" encoding="UTF-8" standalone="yes"?>
<Relationships xmlns="http://schemas.openxmlformats.org/package/2006/relationships"><Relationship Id="rId4" Type="http://schemas.openxmlformats.org/officeDocument/2006/relationships/image" Target="../media/image19.jpeg"/><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8.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62" name="Picture 2" descr="C:\Users\Tania Dominguez\AppData\Local\Microsoft\Windows\Temporary Internet Files\Content.IE5\B9KT9SUA\MC900232121[1].wmf"/>
          <p:cNvPicPr>
            <a:picLocks noChangeAspect="1" noChangeArrowheads="1"/>
          </p:cNvPicPr>
          <p:nvPr/>
        </p:nvPicPr>
        <p:blipFill>
          <a:blip r:embed="rId3" cstate="print"/>
          <a:srcRect/>
          <a:stretch>
            <a:fillRect/>
          </a:stretch>
        </p:blipFill>
        <p:spPr bwMode="auto">
          <a:xfrm>
            <a:off x="0" y="0"/>
            <a:ext cx="3789690" cy="3036683"/>
          </a:xfrm>
          <a:prstGeom prst="rect">
            <a:avLst/>
          </a:prstGeom>
          <a:noFill/>
        </p:spPr>
      </p:pic>
      <p:sp>
        <p:nvSpPr>
          <p:cNvPr id="2" name="Title 1"/>
          <p:cNvSpPr>
            <a:spLocks noGrp="1"/>
          </p:cNvSpPr>
          <p:nvPr>
            <p:ph type="ctrTitle"/>
          </p:nvPr>
        </p:nvSpPr>
        <p:spPr>
          <a:xfrm>
            <a:off x="685800" y="2667000"/>
            <a:ext cx="7772400" cy="2000250"/>
          </a:xfrm>
        </p:spPr>
        <p:txBody>
          <a:bodyPr>
            <a:normAutofit fontScale="90000"/>
          </a:bodyPr>
          <a:lstStyle/>
          <a:p>
            <a:r>
              <a:rPr lang="en-US" sz="9600" b="1" dirty="0" smtClean="0">
                <a:ln w="25400">
                  <a:solidFill>
                    <a:srgbClr val="FFFF00"/>
                  </a:solidFill>
                </a:ln>
                <a:solidFill>
                  <a:schemeClr val="bg1"/>
                </a:solidFill>
                <a:latin typeface="Tahoma"/>
                <a:cs typeface="Tahoma"/>
              </a:rPr>
              <a:t>TBS</a:t>
            </a:r>
            <a:r>
              <a:rPr lang="en-US" sz="9600" b="1" dirty="0">
                <a:ln w="25400">
                  <a:solidFill>
                    <a:srgbClr val="FFFF00"/>
                  </a:solidFill>
                </a:ln>
                <a:solidFill>
                  <a:srgbClr val="FFFF00"/>
                </a:solidFill>
                <a:latin typeface="Tahoma"/>
                <a:cs typeface="Tahoma"/>
              </a:rPr>
              <a:t/>
            </a:r>
            <a:br>
              <a:rPr lang="en-US" sz="9600" b="1" dirty="0">
                <a:ln w="25400">
                  <a:solidFill>
                    <a:srgbClr val="FFFF00"/>
                  </a:solidFill>
                </a:ln>
                <a:solidFill>
                  <a:srgbClr val="FFFF00"/>
                </a:solidFill>
                <a:latin typeface="Tahoma"/>
                <a:cs typeface="Tahoma"/>
              </a:rPr>
            </a:br>
            <a:r>
              <a:rPr lang="en-US" sz="9600" b="1" dirty="0" smtClean="0">
                <a:ln w="25400">
                  <a:solidFill>
                    <a:srgbClr val="FFFF00"/>
                  </a:solidFill>
                </a:ln>
                <a:solidFill>
                  <a:schemeClr val="bg1"/>
                </a:solidFill>
                <a:latin typeface="Tahoma"/>
                <a:cs typeface="Tahoma"/>
              </a:rPr>
              <a:t>National Awards</a:t>
            </a:r>
            <a:endParaRPr lang="en-US" sz="9600" b="1" dirty="0">
              <a:ln w="25400">
                <a:solidFill>
                  <a:srgbClr val="FFFF00"/>
                </a:solidFill>
              </a:ln>
              <a:solidFill>
                <a:schemeClr val="bg1"/>
              </a:solidFill>
              <a:latin typeface="Tahoma"/>
              <a:cs typeface="Tahoma"/>
            </a:endParaRPr>
          </a:p>
        </p:txBody>
      </p:sp>
      <p:pic>
        <p:nvPicPr>
          <p:cNvPr id="40961" name="Picture 1" descr="C:\Users\Tania Dominguez\AppData\Local\Microsoft\Windows\Temporary Internet Files\Content.IE5\6KBFY4JO\MC900433886[1].png"/>
          <p:cNvPicPr>
            <a:picLocks noChangeAspect="1" noChangeArrowheads="1"/>
          </p:cNvPicPr>
          <p:nvPr/>
        </p:nvPicPr>
        <p:blipFill>
          <a:blip r:embed="rId4" cstate="print"/>
          <a:srcRect/>
          <a:stretch>
            <a:fillRect/>
          </a:stretch>
        </p:blipFill>
        <p:spPr bwMode="auto">
          <a:xfrm>
            <a:off x="6934200" y="4114800"/>
            <a:ext cx="2609850" cy="2609850"/>
          </a:xfrm>
          <a:prstGeom prst="rect">
            <a:avLst/>
          </a:prstGeom>
          <a:noFill/>
        </p:spPr>
      </p:pic>
      <p:sp>
        <p:nvSpPr>
          <p:cNvPr id="5" name="TextBox 4"/>
          <p:cNvSpPr txBox="1"/>
          <p:nvPr/>
        </p:nvSpPr>
        <p:spPr>
          <a:xfrm>
            <a:off x="0" y="5410200"/>
            <a:ext cx="7696200" cy="1708160"/>
          </a:xfrm>
          <a:prstGeom prst="rect">
            <a:avLst/>
          </a:prstGeom>
          <a:noFill/>
        </p:spPr>
        <p:txBody>
          <a:bodyPr wrap="square" rtlCol="0">
            <a:spAutoFit/>
          </a:bodyPr>
          <a:lstStyle/>
          <a:p>
            <a:pPr marL="0" lvl="1"/>
            <a:r>
              <a:rPr lang="en-US" sz="2900" b="1" u="sng" dirty="0" smtClean="0">
                <a:solidFill>
                  <a:schemeClr val="bg1"/>
                </a:solidFill>
                <a:effectLst>
                  <a:outerShdw blurRad="38100" dist="38100" dir="2700000" algn="tl">
                    <a:srgbClr val="000000">
                      <a:alpha val="43137"/>
                    </a:srgbClr>
                  </a:outerShdw>
                </a:effectLst>
              </a:rPr>
              <a:t>Submitted by: The Alpha </a:t>
            </a:r>
            <a:r>
              <a:rPr lang="en-US" sz="2900" b="1" u="sng" dirty="0" smtClean="0">
                <a:solidFill>
                  <a:schemeClr val="bg1"/>
                </a:solidFill>
                <a:effectLst>
                  <a:outerShdw blurRad="38100" dist="38100" dir="2700000" algn="tl">
                    <a:srgbClr val="000000">
                      <a:alpha val="43137"/>
                    </a:srgbClr>
                  </a:outerShdw>
                </a:effectLst>
              </a:rPr>
              <a:t>O</a:t>
            </a:r>
            <a:r>
              <a:rPr lang="en-US" sz="2900" b="1" u="sng" dirty="0" smtClean="0">
                <a:solidFill>
                  <a:schemeClr val="bg1"/>
                </a:solidFill>
                <a:effectLst>
                  <a:outerShdw blurRad="38100" dist="38100" dir="2700000" algn="tl">
                    <a:srgbClr val="000000">
                      <a:alpha val="43137"/>
                    </a:srgbClr>
                  </a:outerShdw>
                </a:effectLst>
              </a:rPr>
              <a:t>micron Chapter of Tau Beta Sigma</a:t>
            </a:r>
          </a:p>
          <a:p>
            <a:pPr marL="0" lvl="1"/>
            <a:r>
              <a:rPr lang="en-US" sz="2900" b="1" u="sng" dirty="0" smtClean="0">
                <a:solidFill>
                  <a:schemeClr val="bg1"/>
                </a:solidFill>
                <a:effectLst>
                  <a:outerShdw blurRad="38100" dist="38100" dir="2700000" algn="tl">
                    <a:srgbClr val="000000">
                      <a:alpha val="43137"/>
                    </a:srgbClr>
                  </a:outerShdw>
                </a:effectLst>
              </a:rPr>
              <a:t>Spring 2013</a:t>
            </a:r>
            <a:endParaRPr lang="en-US" sz="2900" b="1" u="sng" dirty="0" smtClean="0">
              <a:solidFill>
                <a:schemeClr val="bg1"/>
              </a:solidFill>
              <a:effectLst>
                <a:outerShdw blurRad="38100" dist="38100" dir="2700000" algn="tl">
                  <a:srgbClr val="000000">
                    <a:alpha val="43137"/>
                  </a:srgbClr>
                </a:outerShdw>
              </a:effectLst>
            </a:endParaRPr>
          </a:p>
          <a:p>
            <a:endParaRPr lang="en-US"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noAutofit/>
          </a:bodyPr>
          <a:lstStyle/>
          <a:p>
            <a:r>
              <a:rPr lang="en-US" sz="6600" dirty="0" smtClean="0">
                <a:solidFill>
                  <a:schemeClr val="bg1"/>
                </a:solidFill>
                <a:latin typeface="Freestyle Script" pitchFamily="66" charset="0"/>
              </a:rPr>
              <a:t>Paula Crider Award</a:t>
            </a:r>
            <a:endParaRPr lang="en-US" sz="6600" dirty="0">
              <a:solidFill>
                <a:schemeClr val="bg1"/>
              </a:solidFill>
              <a:latin typeface="Freestyle Script" pitchFamily="66" charset="0"/>
            </a:endParaRPr>
          </a:p>
        </p:txBody>
      </p:sp>
      <p:sp>
        <p:nvSpPr>
          <p:cNvPr id="3" name="Content Placeholder 2"/>
          <p:cNvSpPr>
            <a:spLocks noGrp="1"/>
          </p:cNvSpPr>
          <p:nvPr>
            <p:ph idx="1"/>
          </p:nvPr>
        </p:nvSpPr>
        <p:spPr/>
        <p:txBody>
          <a:bodyPr>
            <a:normAutofit/>
          </a:bodyPr>
          <a:lstStyle/>
          <a:p>
            <a:pPr>
              <a:buNone/>
            </a:pPr>
            <a:r>
              <a:rPr lang="en-US" sz="2400" b="1" dirty="0" smtClean="0">
                <a:solidFill>
                  <a:schemeClr val="bg1"/>
                </a:solidFill>
                <a:latin typeface="Papyrus" pitchFamily="66" charset="0"/>
              </a:rPr>
              <a:t>This award was created in 1999 to honor outstanding university band directors who have distinguished themselves in the field of university bands, who, in addition, have been supportive of Tau Beta Sigma and its ideals. </a:t>
            </a:r>
          </a:p>
          <a:p>
            <a:r>
              <a:rPr lang="en-US" sz="2400" b="1" dirty="0" smtClean="0">
                <a:solidFill>
                  <a:schemeClr val="bg1"/>
                </a:solidFill>
                <a:latin typeface="Papyrus" pitchFamily="66" charset="0"/>
              </a:rPr>
              <a:t>In the year 2000, Dr. Johnnie B. Vinson was the first to receive this award from the Theta Lambda chapter at Auburn University.</a:t>
            </a:r>
          </a:p>
          <a:p>
            <a:r>
              <a:rPr lang="en-US" sz="2400" b="1" dirty="0">
                <a:solidFill>
                  <a:schemeClr val="bg1"/>
                </a:solidFill>
                <a:latin typeface="Papyrus" pitchFamily="66" charset="0"/>
              </a:rPr>
              <a:t>Dr. Lisa </a:t>
            </a:r>
            <a:r>
              <a:rPr lang="en-US" sz="2400" b="1" dirty="0" smtClean="0">
                <a:solidFill>
                  <a:schemeClr val="bg1"/>
                </a:solidFill>
                <a:latin typeface="Papyrus" pitchFamily="66" charset="0"/>
              </a:rPr>
              <a:t>Hunter is a professor </a:t>
            </a:r>
            <a:r>
              <a:rPr lang="en-US" sz="2400" b="1" dirty="0">
                <a:solidFill>
                  <a:schemeClr val="bg1"/>
                </a:solidFill>
                <a:latin typeface="Papyrus" pitchFamily="66" charset="0"/>
              </a:rPr>
              <a:t>of </a:t>
            </a:r>
            <a:r>
              <a:rPr lang="en-US" sz="2400" b="1" dirty="0" smtClean="0">
                <a:solidFill>
                  <a:schemeClr val="bg1"/>
                </a:solidFill>
                <a:latin typeface="Papyrus" pitchFamily="66" charset="0"/>
              </a:rPr>
              <a:t>music </a:t>
            </a:r>
            <a:r>
              <a:rPr lang="en-US" sz="2400" b="1" dirty="0">
                <a:solidFill>
                  <a:schemeClr val="bg1"/>
                </a:solidFill>
                <a:latin typeface="Papyrus" pitchFamily="66" charset="0"/>
              </a:rPr>
              <a:t>at Buffalo State University of New </a:t>
            </a:r>
            <a:r>
              <a:rPr lang="en-US" sz="2400" b="1" dirty="0" smtClean="0">
                <a:solidFill>
                  <a:schemeClr val="bg1"/>
                </a:solidFill>
                <a:latin typeface="Papyrus" pitchFamily="66" charset="0"/>
              </a:rPr>
              <a:t>York and was given this award in 2011.</a:t>
            </a:r>
            <a:endParaRPr lang="en-US" sz="2400" b="1" dirty="0">
              <a:solidFill>
                <a:schemeClr val="bg1"/>
              </a:solidFill>
              <a:latin typeface="Papyrus" pitchFamily="66" charset="0"/>
            </a:endParaRPr>
          </a:p>
        </p:txBody>
      </p:sp>
      <p:pic>
        <p:nvPicPr>
          <p:cNvPr id="22531" name="Picture 3" descr="C:\Users\Tania Dominguez\AppData\Local\Microsoft\Windows\Temporary Internet Files\Content.IE5\B9KT9SUA\MM900284142[1].gif"/>
          <p:cNvPicPr>
            <a:picLocks noChangeAspect="1" noChangeArrowheads="1" noCrop="1"/>
          </p:cNvPicPr>
          <p:nvPr/>
        </p:nvPicPr>
        <p:blipFill>
          <a:blip r:embed="rId3" cstate="print"/>
          <a:srcRect/>
          <a:stretch>
            <a:fillRect/>
          </a:stretch>
        </p:blipFill>
        <p:spPr bwMode="auto">
          <a:xfrm>
            <a:off x="457200" y="0"/>
            <a:ext cx="1590675" cy="1503911"/>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6000" dirty="0" smtClean="0">
                <a:solidFill>
                  <a:schemeClr val="bg1"/>
                </a:solidFill>
                <a:latin typeface="Freestyle Script" pitchFamily="66" charset="0"/>
              </a:rPr>
              <a:t>National Convention Awards</a:t>
            </a:r>
            <a:endParaRPr lang="en-US" sz="6000" dirty="0">
              <a:solidFill>
                <a:schemeClr val="bg1"/>
              </a:solidFill>
              <a:latin typeface="Freestyle Script" pitchFamily="66" charset="0"/>
            </a:endParaRPr>
          </a:p>
        </p:txBody>
      </p:sp>
      <p:sp>
        <p:nvSpPr>
          <p:cNvPr id="3" name="Content Placeholder 2"/>
          <p:cNvSpPr>
            <a:spLocks noGrp="1"/>
          </p:cNvSpPr>
          <p:nvPr>
            <p:ph idx="1"/>
          </p:nvPr>
        </p:nvSpPr>
        <p:spPr>
          <a:xfrm>
            <a:off x="228600" y="1524000"/>
            <a:ext cx="8686800" cy="4648200"/>
          </a:xfrm>
        </p:spPr>
        <p:txBody>
          <a:bodyPr>
            <a:noAutofit/>
          </a:bodyPr>
          <a:lstStyle/>
          <a:p>
            <a:r>
              <a:rPr lang="en-US" sz="2000" b="1" i="1" u="sng" dirty="0" smtClean="0">
                <a:solidFill>
                  <a:srgbClr val="FFFF00"/>
                </a:solidFill>
                <a:uFill>
                  <a:solidFill>
                    <a:srgbClr val="FFFF00"/>
                  </a:solidFill>
                </a:uFill>
                <a:latin typeface="Papyrus" pitchFamily="66" charset="0"/>
              </a:rPr>
              <a:t>National Intercollegiate Band F. Lee Bowling Award:</a:t>
            </a:r>
          </a:p>
          <a:p>
            <a:pPr>
              <a:buNone/>
            </a:pPr>
            <a:r>
              <a:rPr lang="en-US" sz="2000" b="1" dirty="0" smtClean="0">
                <a:solidFill>
                  <a:schemeClr val="bg1"/>
                </a:solidFill>
                <a:latin typeface="Papyrus" pitchFamily="66" charset="0"/>
              </a:rPr>
              <a:t>Given to the college or university that has the most members participating in the National Intercollegiate Band (excludes the host chapter).</a:t>
            </a:r>
          </a:p>
          <a:p>
            <a:pPr>
              <a:buNone/>
            </a:pPr>
            <a:endParaRPr lang="en-US" sz="2000" b="1" dirty="0" smtClean="0">
              <a:solidFill>
                <a:schemeClr val="bg1"/>
              </a:solidFill>
              <a:latin typeface="Papyrus" pitchFamily="66" charset="0"/>
            </a:endParaRPr>
          </a:p>
          <a:p>
            <a:r>
              <a:rPr lang="en-US" sz="2000" b="1" i="1" u="sng" dirty="0" smtClean="0">
                <a:solidFill>
                  <a:srgbClr val="FFFF00"/>
                </a:solidFill>
                <a:latin typeface="Papyrus" pitchFamily="66" charset="0"/>
              </a:rPr>
              <a:t>J. Lee Burke Trophy for the Best Chapter Display:</a:t>
            </a:r>
          </a:p>
          <a:p>
            <a:pPr>
              <a:buNone/>
            </a:pPr>
            <a:r>
              <a:rPr lang="en-US" sz="2000" b="1" dirty="0" smtClean="0">
                <a:solidFill>
                  <a:schemeClr val="bg1"/>
                </a:solidFill>
                <a:latin typeface="Papyrus" pitchFamily="66" charset="0"/>
              </a:rPr>
              <a:t>Is presented for the best chapter display</a:t>
            </a:r>
          </a:p>
          <a:p>
            <a:pPr>
              <a:buNone/>
            </a:pPr>
            <a:r>
              <a:rPr lang="en-US" sz="2000" b="1" dirty="0" smtClean="0">
                <a:solidFill>
                  <a:schemeClr val="bg1"/>
                </a:solidFill>
                <a:latin typeface="Papyrus" pitchFamily="66" charset="0"/>
              </a:rPr>
              <a:t>	* 1963 – Beta (Texas Tech University)</a:t>
            </a:r>
          </a:p>
          <a:p>
            <a:pPr>
              <a:buNone/>
            </a:pPr>
            <a:r>
              <a:rPr lang="en-US" sz="2000" b="1" dirty="0" smtClean="0">
                <a:solidFill>
                  <a:schemeClr val="bg1"/>
                </a:solidFill>
                <a:latin typeface="Papyrus" pitchFamily="66" charset="0"/>
              </a:rPr>
              <a:t>	</a:t>
            </a:r>
            <a:r>
              <a:rPr lang="en-US" sz="2000" b="1" dirty="0">
                <a:solidFill>
                  <a:schemeClr val="bg1"/>
                </a:solidFill>
                <a:latin typeface="Papyrus" pitchFamily="66" charset="0"/>
              </a:rPr>
              <a:t>*2011- Texas A &amp; M University, Kingsville</a:t>
            </a:r>
            <a:endParaRPr lang="en-US" sz="2000" b="1" dirty="0" smtClean="0">
              <a:solidFill>
                <a:schemeClr val="bg1"/>
              </a:solidFill>
              <a:latin typeface="Papyrus" pitchFamily="66" charset="0"/>
            </a:endParaRPr>
          </a:p>
          <a:p>
            <a:r>
              <a:rPr lang="en-US" sz="2000" b="1" i="1" u="sng" dirty="0" smtClean="0">
                <a:solidFill>
                  <a:srgbClr val="FFFF00"/>
                </a:solidFill>
                <a:latin typeface="Papyrus" pitchFamily="66" charset="0"/>
              </a:rPr>
              <a:t>Chapter Participation Award:</a:t>
            </a:r>
          </a:p>
          <a:p>
            <a:pPr>
              <a:buNone/>
            </a:pPr>
            <a:r>
              <a:rPr lang="en-US" sz="2000" b="1" dirty="0" smtClean="0">
                <a:solidFill>
                  <a:schemeClr val="bg1"/>
                </a:solidFill>
                <a:latin typeface="Papyrus" pitchFamily="66" charset="0"/>
              </a:rPr>
              <a:t>Given to the chapter with the most Active members in attendance at the convention (excludes the host chapter). </a:t>
            </a:r>
          </a:p>
          <a:p>
            <a:pPr>
              <a:buNone/>
            </a:pPr>
            <a:r>
              <a:rPr lang="en-US" sz="2000" b="1" dirty="0" smtClean="0">
                <a:solidFill>
                  <a:schemeClr val="bg1"/>
                </a:solidFill>
                <a:latin typeface="Papyrus" pitchFamily="66" charset="0"/>
              </a:rPr>
              <a:t>1969- Beta Gamma  (University of Texas at Austin)</a:t>
            </a:r>
          </a:p>
          <a:p>
            <a:pPr>
              <a:buNone/>
            </a:pPr>
            <a:r>
              <a:rPr lang="en-US" sz="2000" b="1" dirty="0" smtClean="0">
                <a:solidFill>
                  <a:schemeClr val="bg1"/>
                </a:solidFill>
                <a:latin typeface="Papyrus" pitchFamily="66" charset="0"/>
              </a:rPr>
              <a:t>2009- Gamma Rho (Eastern  Michigan University)</a:t>
            </a:r>
          </a:p>
          <a:p>
            <a:endParaRPr lang="en-US" sz="2000" dirty="0" smtClean="0">
              <a:solidFill>
                <a:srgbClr val="CC9900"/>
              </a:solidFill>
              <a:latin typeface="Papyrus" pitchFamily="66" charset="0"/>
            </a:endParaRP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Autofit/>
          </a:bodyPr>
          <a:lstStyle/>
          <a:p>
            <a:r>
              <a:rPr lang="en-US" sz="1800" b="1" i="1" u="sng" dirty="0" smtClean="0">
                <a:solidFill>
                  <a:srgbClr val="FFFF00"/>
                </a:solidFill>
                <a:latin typeface="Papyrus" pitchFamily="66" charset="0"/>
              </a:rPr>
              <a:t>Chapter Distance Award:</a:t>
            </a:r>
          </a:p>
          <a:p>
            <a:pPr>
              <a:buNone/>
            </a:pPr>
            <a:r>
              <a:rPr lang="en-US" sz="1800" b="1" dirty="0" smtClean="0">
                <a:solidFill>
                  <a:schemeClr val="bg1"/>
                </a:solidFill>
                <a:latin typeface="Papyrus" pitchFamily="66" charset="0"/>
              </a:rPr>
              <a:t>Awarded to the chapter whose members in attendance collectively traveled the greatest number of miles to the convention</a:t>
            </a:r>
          </a:p>
          <a:p>
            <a:pPr>
              <a:buNone/>
            </a:pPr>
            <a:r>
              <a:rPr lang="en-US" sz="1800" b="1" dirty="0" smtClean="0">
                <a:solidFill>
                  <a:schemeClr val="bg1"/>
                </a:solidFill>
                <a:latin typeface="Papyrus" pitchFamily="66" charset="0"/>
              </a:rPr>
              <a:t>1969-  Omega (University of Arizona)</a:t>
            </a:r>
          </a:p>
          <a:p>
            <a:pPr>
              <a:buNone/>
            </a:pPr>
            <a:r>
              <a:rPr lang="en-US" sz="1800" b="1" dirty="0" smtClean="0">
                <a:solidFill>
                  <a:schemeClr val="bg1"/>
                </a:solidFill>
                <a:latin typeface="Papyrus" pitchFamily="66" charset="0"/>
              </a:rPr>
              <a:t>2009-  Zeta Psi (University of Central Florida)</a:t>
            </a:r>
          </a:p>
          <a:p>
            <a:pPr>
              <a:buNone/>
            </a:pPr>
            <a:endParaRPr lang="en-US" sz="1800" b="1" dirty="0" smtClean="0">
              <a:solidFill>
                <a:schemeClr val="bg1"/>
              </a:solidFill>
              <a:latin typeface="Papyrus" pitchFamily="66" charset="0"/>
            </a:endParaRPr>
          </a:p>
          <a:p>
            <a:r>
              <a:rPr lang="en-US" sz="1800" b="1" i="1" u="sng" dirty="0" smtClean="0">
                <a:solidFill>
                  <a:srgbClr val="FFFF00"/>
                </a:solidFill>
                <a:latin typeface="Papyrus" pitchFamily="66" charset="0"/>
              </a:rPr>
              <a:t>Janet West Miller Delegate Distance Award:</a:t>
            </a:r>
          </a:p>
          <a:p>
            <a:pPr>
              <a:buNone/>
            </a:pPr>
            <a:r>
              <a:rPr lang="en-US" sz="1800" b="1" dirty="0" smtClean="0">
                <a:solidFill>
                  <a:schemeClr val="bg1"/>
                </a:solidFill>
                <a:latin typeface="Papyrus" pitchFamily="66" charset="0"/>
              </a:rPr>
              <a:t>Given to the single delegate who has traveled the greatest distance to the convention to be the sole representative of his or her chapter.</a:t>
            </a:r>
          </a:p>
          <a:p>
            <a:pPr>
              <a:buNone/>
            </a:pPr>
            <a:r>
              <a:rPr lang="en-US" sz="1800" b="1" dirty="0" smtClean="0">
                <a:solidFill>
                  <a:schemeClr val="bg1"/>
                </a:solidFill>
                <a:latin typeface="Papyrus" pitchFamily="66" charset="0"/>
              </a:rPr>
              <a:t>1963- Gamma Epsilon (University of Miami)</a:t>
            </a:r>
          </a:p>
          <a:p>
            <a:pPr>
              <a:buNone/>
            </a:pPr>
            <a:r>
              <a:rPr lang="en-US" sz="1800" b="1" dirty="0" smtClean="0">
                <a:solidFill>
                  <a:schemeClr val="bg1"/>
                </a:solidFill>
                <a:latin typeface="Papyrus" pitchFamily="66" charset="0"/>
              </a:rPr>
              <a:t>2009- Theta (University of  Cincinnati)</a:t>
            </a:r>
          </a:p>
          <a:p>
            <a:pPr>
              <a:buNone/>
            </a:pPr>
            <a:endParaRPr lang="en-US" sz="1800" b="1" dirty="0" smtClean="0">
              <a:solidFill>
                <a:schemeClr val="bg1"/>
              </a:solidFill>
              <a:latin typeface="Papyrus" pitchFamily="66" charset="0"/>
            </a:endParaRPr>
          </a:p>
          <a:p>
            <a:r>
              <a:rPr lang="en-US" sz="1800" b="1" i="1" u="sng" dirty="0" smtClean="0">
                <a:solidFill>
                  <a:srgbClr val="FFFF00"/>
                </a:solidFill>
                <a:latin typeface="Papyrus" pitchFamily="66" charset="0"/>
              </a:rPr>
              <a:t>Sisterhood Spirit Award:</a:t>
            </a:r>
          </a:p>
          <a:p>
            <a:pPr>
              <a:buNone/>
            </a:pPr>
            <a:r>
              <a:rPr lang="en-US" sz="1800" b="1" dirty="0" smtClean="0">
                <a:solidFill>
                  <a:schemeClr val="bg1"/>
                </a:solidFill>
                <a:latin typeface="Papyrus" pitchFamily="66" charset="0"/>
              </a:rPr>
              <a:t>Given to the district that demonstrates exceptional Sisterhood and Spirit throughout the convention.</a:t>
            </a:r>
          </a:p>
          <a:p>
            <a:pPr>
              <a:buNone/>
            </a:pPr>
            <a:r>
              <a:rPr lang="en-US" sz="1800" b="1" dirty="0" smtClean="0">
                <a:solidFill>
                  <a:schemeClr val="bg1"/>
                </a:solidFill>
                <a:latin typeface="Papyrus" pitchFamily="66" charset="0"/>
              </a:rPr>
              <a:t>1999- North Central District</a:t>
            </a:r>
          </a:p>
          <a:p>
            <a:pPr>
              <a:buNone/>
            </a:pPr>
            <a:r>
              <a:rPr lang="en-US" sz="1800" b="1" dirty="0" smtClean="0">
                <a:solidFill>
                  <a:schemeClr val="bg1"/>
                </a:solidFill>
                <a:latin typeface="Papyrus" pitchFamily="66" charset="0"/>
              </a:rPr>
              <a:t>2009- North East District</a:t>
            </a:r>
          </a:p>
          <a:p>
            <a:endParaRPr lang="en-US" sz="1800" dirty="0"/>
          </a:p>
        </p:txBody>
      </p:sp>
      <p:sp>
        <p:nvSpPr>
          <p:cNvPr id="4" name="Title 1"/>
          <p:cNvSpPr>
            <a:spLocks noGrp="1"/>
          </p:cNvSpPr>
          <p:nvPr>
            <p:ph type="title"/>
          </p:nvPr>
        </p:nvSpPr>
        <p:spPr/>
        <p:txBody>
          <a:bodyPr>
            <a:noAutofit/>
          </a:bodyPr>
          <a:lstStyle/>
          <a:p>
            <a:r>
              <a:rPr lang="en-US" sz="6000" dirty="0" smtClean="0">
                <a:solidFill>
                  <a:schemeClr val="bg1"/>
                </a:solidFill>
                <a:latin typeface="Freestyle Script" pitchFamily="66" charset="0"/>
              </a:rPr>
              <a:t>National Convention Awards Cont.</a:t>
            </a:r>
            <a:endParaRPr lang="en-US" sz="6000" dirty="0">
              <a:solidFill>
                <a:schemeClr val="bg1"/>
              </a:solidFill>
              <a:latin typeface="Freestyle Script" pitchFamily="66" charset="0"/>
            </a:endParaRPr>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439" name="Picture 7" descr="C:\Users\Tania Dominguez\AppData\Local\Microsoft\Windows\Temporary Internet Files\Content.IE5\IAIDEAQF\MC900431631[1].png"/>
          <p:cNvPicPr>
            <a:picLocks noChangeAspect="1" noChangeArrowheads="1"/>
          </p:cNvPicPr>
          <p:nvPr/>
        </p:nvPicPr>
        <p:blipFill>
          <a:blip r:embed="rId3" cstate="print"/>
          <a:srcRect/>
          <a:stretch>
            <a:fillRect/>
          </a:stretch>
        </p:blipFill>
        <p:spPr bwMode="auto">
          <a:xfrm>
            <a:off x="7086600" y="304800"/>
            <a:ext cx="2057400" cy="2057400"/>
          </a:xfrm>
          <a:prstGeom prst="rect">
            <a:avLst/>
          </a:prstGeom>
          <a:noFill/>
        </p:spPr>
      </p:pic>
      <p:sp>
        <p:nvSpPr>
          <p:cNvPr id="2" name="Title 1"/>
          <p:cNvSpPr>
            <a:spLocks noGrp="1"/>
          </p:cNvSpPr>
          <p:nvPr>
            <p:ph type="title"/>
          </p:nvPr>
        </p:nvSpPr>
        <p:spPr>
          <a:xfrm>
            <a:off x="0" y="228600"/>
            <a:ext cx="8229600" cy="1143000"/>
          </a:xfrm>
        </p:spPr>
        <p:txBody>
          <a:bodyPr>
            <a:noAutofit/>
          </a:bodyPr>
          <a:lstStyle/>
          <a:p>
            <a:r>
              <a:rPr lang="en-US" sz="4000" dirty="0" smtClean="0">
                <a:solidFill>
                  <a:schemeClr val="bg1"/>
                </a:solidFill>
                <a:latin typeface="Freestyle Script" pitchFamily="66" charset="0"/>
              </a:rPr>
              <a:t>National Scholarships Offered by Tau Beta Sigma</a:t>
            </a:r>
            <a:endParaRPr lang="en-US" sz="4000" dirty="0">
              <a:solidFill>
                <a:schemeClr val="bg1"/>
              </a:solidFill>
              <a:latin typeface="Freestyle Script" pitchFamily="66" charset="0"/>
            </a:endParaRPr>
          </a:p>
        </p:txBody>
      </p:sp>
      <p:sp>
        <p:nvSpPr>
          <p:cNvPr id="3" name="Content Placeholder 2"/>
          <p:cNvSpPr>
            <a:spLocks noGrp="1"/>
          </p:cNvSpPr>
          <p:nvPr>
            <p:ph idx="1"/>
          </p:nvPr>
        </p:nvSpPr>
        <p:spPr>
          <a:xfrm>
            <a:off x="381000" y="1752600"/>
            <a:ext cx="8763000" cy="5410200"/>
          </a:xfrm>
        </p:spPr>
        <p:txBody>
          <a:bodyPr>
            <a:noAutofit/>
          </a:bodyPr>
          <a:lstStyle/>
          <a:p>
            <a:r>
              <a:rPr lang="en-US" sz="2000" b="1" i="1" u="sng" dirty="0" smtClean="0">
                <a:solidFill>
                  <a:srgbClr val="FFFF00"/>
                </a:solidFill>
                <a:latin typeface="Papyrus" pitchFamily="66" charset="0"/>
              </a:rPr>
              <a:t>Outstanding Student  Leaders:</a:t>
            </a:r>
          </a:p>
          <a:p>
            <a:pPr>
              <a:buNone/>
            </a:pPr>
            <a:r>
              <a:rPr lang="en-US" sz="2000" b="1" dirty="0" smtClean="0">
                <a:solidFill>
                  <a:schemeClr val="bg1"/>
                </a:solidFill>
                <a:latin typeface="Papyrus" pitchFamily="66" charset="0"/>
              </a:rPr>
              <a:t>Designed to honor those active members who have distinguished themselves as outstanding student leaders of </a:t>
            </a:r>
            <a:r>
              <a:rPr lang="en-US" sz="2000" b="1" dirty="0" smtClean="0">
                <a:solidFill>
                  <a:schemeClr val="bg1"/>
                </a:solidFill>
                <a:latin typeface="Symbol" pitchFamily="18" charset="2"/>
              </a:rPr>
              <a:t>TBS,</a:t>
            </a:r>
            <a:r>
              <a:rPr lang="en-US" sz="2000" b="1" dirty="0" smtClean="0">
                <a:solidFill>
                  <a:schemeClr val="bg1"/>
                </a:solidFill>
                <a:latin typeface="Papyrus" pitchFamily="66" charset="0"/>
              </a:rPr>
              <a:t> their band , campus and academics. Each recipient will be awarded $800 and will receive a plaque of recognition. Application requirements include  the completion of an essay, an official transcript, a resume of Leadership activities and three letters of recommendation.  One written by the director of bands, one from the applicant’s chapter and one of the applicant’s choosing.</a:t>
            </a:r>
          </a:p>
          <a:p>
            <a:pPr>
              <a:buNone/>
            </a:pPr>
            <a:r>
              <a:rPr lang="en-US" sz="2000" b="1" dirty="0" smtClean="0">
                <a:solidFill>
                  <a:schemeClr val="bg1"/>
                </a:solidFill>
                <a:latin typeface="Papyrus" pitchFamily="66" charset="0"/>
              </a:rPr>
              <a:t>Website: </a:t>
            </a:r>
            <a:r>
              <a:rPr lang="en-US" sz="2000" b="1" dirty="0" smtClean="0">
                <a:solidFill>
                  <a:srgbClr val="FFFF00"/>
                </a:solidFill>
                <a:hlinkClick r:id="rId4"/>
              </a:rPr>
              <a:t>http://www.tbsigma.org/national_scholarship.html</a:t>
            </a:r>
            <a:endParaRPr lang="en-US" sz="2000" b="1" dirty="0">
              <a:solidFill>
                <a:srgbClr val="FFFF00"/>
              </a:solidFill>
              <a:latin typeface="Papyrus" pitchFamily="66" charset="0"/>
            </a:endParaRPr>
          </a:p>
        </p:txBody>
      </p:sp>
      <p:pic>
        <p:nvPicPr>
          <p:cNvPr id="18435" name="Picture 3" descr="C:\Users\Tania Dominguez\AppData\Local\Microsoft\Windows\Temporary Internet Files\Content.IE5\B9KT9SUA\MC900440394[1].png"/>
          <p:cNvPicPr>
            <a:picLocks noChangeAspect="1" noChangeArrowheads="1"/>
          </p:cNvPicPr>
          <p:nvPr/>
        </p:nvPicPr>
        <p:blipFill>
          <a:blip r:embed="rId5" cstate="print"/>
          <a:srcRect/>
          <a:stretch>
            <a:fillRect/>
          </a:stretch>
        </p:blipFill>
        <p:spPr bwMode="auto">
          <a:xfrm>
            <a:off x="0" y="4495800"/>
            <a:ext cx="2514600" cy="251460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solidFill>
                  <a:schemeClr val="bg1"/>
                </a:solidFill>
                <a:latin typeface="Freestyle Script" pitchFamily="66" charset="0"/>
              </a:rPr>
              <a:t>National Scholarships Offered by Tau Beta Sigma Continued…</a:t>
            </a:r>
            <a:endParaRPr lang="en-US" sz="3800" dirty="0">
              <a:solidFill>
                <a:schemeClr val="bg1"/>
              </a:solidFill>
            </a:endParaRPr>
          </a:p>
        </p:txBody>
      </p:sp>
      <p:sp>
        <p:nvSpPr>
          <p:cNvPr id="3" name="Content Placeholder 2"/>
          <p:cNvSpPr>
            <a:spLocks noGrp="1"/>
          </p:cNvSpPr>
          <p:nvPr>
            <p:ph idx="1"/>
          </p:nvPr>
        </p:nvSpPr>
        <p:spPr>
          <a:xfrm>
            <a:off x="457200" y="1600200"/>
            <a:ext cx="8229600" cy="4876800"/>
          </a:xfrm>
        </p:spPr>
        <p:txBody>
          <a:bodyPr>
            <a:noAutofit/>
          </a:bodyPr>
          <a:lstStyle/>
          <a:p>
            <a:r>
              <a:rPr lang="en-US" sz="2400" b="1" i="1" u="sng" dirty="0" smtClean="0">
                <a:solidFill>
                  <a:srgbClr val="FFFF00"/>
                </a:solidFill>
                <a:latin typeface="Papyrus" pitchFamily="66" charset="0"/>
              </a:rPr>
              <a:t>Outstanding Musical Achievement: </a:t>
            </a:r>
          </a:p>
          <a:p>
            <a:pPr>
              <a:buNone/>
            </a:pPr>
            <a:r>
              <a:rPr lang="en-US" sz="2400" b="1" dirty="0" smtClean="0">
                <a:solidFill>
                  <a:schemeClr val="bg1"/>
                </a:solidFill>
                <a:latin typeface="Papyrus" pitchFamily="66" charset="0"/>
              </a:rPr>
              <a:t>Designed to honor those active members who have distinguished themselves as outstanding musicians during their college career .  Each recipient will be awarded $800 and will receive a plaque of recognition.   Application requirements include the submission of a resume of musicianship activities, an official transcript, an audition tape (including two contrasting etudes, a full range chromatic scale- tongue up/ slur down, and one major scale with four or more flats or sharps), and three letters of recommendation.  One written by the Director of Bands, one from the applicant’s chapter and one of the applicant’s choosing.</a:t>
            </a:r>
            <a:endParaRPr lang="en-US" sz="2400" b="1" dirty="0">
              <a:solidFill>
                <a:schemeClr val="bg1"/>
              </a:solidFill>
              <a:latin typeface="Papyrus" pitchFamily="66" charset="0"/>
            </a:endParaRPr>
          </a:p>
        </p:txBody>
      </p:sp>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40" name="Picture 4" descr="http://www.kkytbs.org/mwd/images/Tau%20Beta%20Sigma%20Crest.jpg"/>
          <p:cNvPicPr>
            <a:picLocks noChangeAspect="1" noChangeArrowheads="1"/>
          </p:cNvPicPr>
          <p:nvPr/>
        </p:nvPicPr>
        <p:blipFill>
          <a:blip r:embed="rId3" cstate="print"/>
          <a:srcRect/>
          <a:stretch>
            <a:fillRect/>
          </a:stretch>
        </p:blipFill>
        <p:spPr bwMode="auto">
          <a:xfrm>
            <a:off x="609600" y="3200400"/>
            <a:ext cx="2594319" cy="3084500"/>
          </a:xfrm>
          <a:prstGeom prst="rect">
            <a:avLst/>
          </a:prstGeom>
          <a:noFill/>
        </p:spPr>
      </p:pic>
      <p:sp>
        <p:nvSpPr>
          <p:cNvPr id="2" name="Title 1"/>
          <p:cNvSpPr>
            <a:spLocks noGrp="1"/>
          </p:cNvSpPr>
          <p:nvPr>
            <p:ph type="title"/>
          </p:nvPr>
        </p:nvSpPr>
        <p:spPr/>
        <p:txBody>
          <a:bodyPr>
            <a:noAutofit/>
          </a:bodyPr>
          <a:lstStyle/>
          <a:p>
            <a:r>
              <a:rPr lang="en-US" sz="5000" dirty="0" smtClean="0">
                <a:solidFill>
                  <a:schemeClr val="bg1"/>
                </a:solidFill>
                <a:latin typeface="Freestyle Script" pitchFamily="66" charset="0"/>
              </a:rPr>
              <a:t>Academic Achievement Program</a:t>
            </a:r>
            <a:endParaRPr lang="en-US" sz="5000" dirty="0">
              <a:solidFill>
                <a:schemeClr val="bg1"/>
              </a:solidFill>
              <a:latin typeface="Freestyle Script" pitchFamily="66" charset="0"/>
            </a:endParaRPr>
          </a:p>
        </p:txBody>
      </p:sp>
      <p:sp>
        <p:nvSpPr>
          <p:cNvPr id="3" name="Content Placeholder 2"/>
          <p:cNvSpPr>
            <a:spLocks noGrp="1"/>
          </p:cNvSpPr>
          <p:nvPr>
            <p:ph idx="1"/>
          </p:nvPr>
        </p:nvSpPr>
        <p:spPr/>
        <p:txBody>
          <a:bodyPr>
            <a:normAutofit/>
          </a:bodyPr>
          <a:lstStyle/>
          <a:p>
            <a:pPr>
              <a:buNone/>
            </a:pPr>
            <a:r>
              <a:rPr lang="en-US" sz="2400" b="1" dirty="0" smtClean="0">
                <a:solidFill>
                  <a:schemeClr val="bg1"/>
                </a:solidFill>
                <a:latin typeface="Papyrus" pitchFamily="66" charset="0"/>
              </a:rPr>
              <a:t>This is a program established by the 1991 National Convention to honor outstanding academic achievement of  both individual members and active chapters.</a:t>
            </a:r>
            <a:endParaRPr lang="en-US" sz="2400" b="1" dirty="0">
              <a:solidFill>
                <a:schemeClr val="bg1"/>
              </a:solidFill>
              <a:latin typeface="Papyrus" pitchFamily="66" charset="0"/>
            </a:endParaRPr>
          </a:p>
        </p:txBody>
      </p:sp>
      <p:pic>
        <p:nvPicPr>
          <p:cNvPr id="14342" name="Picture 6" descr="http://a2.sphotos.ak.fbcdn.net/hphotos-ak-snc4/76076_10150123995972598_668077597_7773260_7953884_n.jpg"/>
          <p:cNvPicPr>
            <a:picLocks noChangeAspect="1" noChangeArrowheads="1"/>
          </p:cNvPicPr>
          <p:nvPr/>
        </p:nvPicPr>
        <p:blipFill>
          <a:blip r:embed="rId4" cstate="print"/>
          <a:srcRect/>
          <a:stretch>
            <a:fillRect/>
          </a:stretch>
        </p:blipFill>
        <p:spPr bwMode="auto">
          <a:xfrm>
            <a:off x="4419600" y="3276600"/>
            <a:ext cx="3810000" cy="2857501"/>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5000" dirty="0" smtClean="0">
                <a:solidFill>
                  <a:schemeClr val="bg1"/>
                </a:solidFill>
                <a:latin typeface="Freestyle Script" pitchFamily="66" charset="0"/>
              </a:rPr>
              <a:t>Outstanding Sponsor Award</a:t>
            </a:r>
            <a:endParaRPr lang="en-US" sz="5000" dirty="0">
              <a:solidFill>
                <a:schemeClr val="bg1"/>
              </a:solidFill>
              <a:latin typeface="Freestyle Script" pitchFamily="66" charset="0"/>
            </a:endParaRPr>
          </a:p>
        </p:txBody>
      </p:sp>
      <p:sp>
        <p:nvSpPr>
          <p:cNvPr id="3" name="Content Placeholder 2"/>
          <p:cNvSpPr>
            <a:spLocks noGrp="1"/>
          </p:cNvSpPr>
          <p:nvPr>
            <p:ph idx="1"/>
          </p:nvPr>
        </p:nvSpPr>
        <p:spPr/>
        <p:txBody>
          <a:bodyPr>
            <a:normAutofit/>
          </a:bodyPr>
          <a:lstStyle/>
          <a:p>
            <a:pPr>
              <a:buNone/>
            </a:pPr>
            <a:r>
              <a:rPr lang="en-US" sz="2400" b="1" dirty="0" smtClean="0">
                <a:solidFill>
                  <a:schemeClr val="bg1"/>
                </a:solidFill>
                <a:latin typeface="Papyrus" pitchFamily="66" charset="0"/>
              </a:rPr>
              <a:t>This award, established by the 1993-1995 National Council, honors outstanding guidance by a chapter sponsor.</a:t>
            </a:r>
          </a:p>
          <a:p>
            <a:pPr>
              <a:buNone/>
            </a:pPr>
            <a:endParaRPr lang="en-US" sz="2400" b="1" dirty="0" smtClean="0">
              <a:solidFill>
                <a:schemeClr val="bg1"/>
              </a:solidFill>
              <a:latin typeface="Papyrus" pitchFamily="66" charset="0"/>
            </a:endParaRPr>
          </a:p>
          <a:p>
            <a:r>
              <a:rPr lang="en-US" sz="2400" b="1" dirty="0" smtClean="0">
                <a:solidFill>
                  <a:schemeClr val="bg1"/>
                </a:solidFill>
                <a:latin typeface="Papyrus" pitchFamily="66" charset="0"/>
              </a:rPr>
              <a:t>The outstanding sponsor award was first awarded to Jackie Lamar  in 1995 from the University of Central Arkansas.</a:t>
            </a:r>
            <a:endParaRPr lang="en-US" sz="2400" b="1" dirty="0" smtClean="0">
              <a:solidFill>
                <a:schemeClr val="bg1"/>
              </a:solidFill>
              <a:latin typeface="Papyrus" pitchFamily="66" charset="0"/>
            </a:endParaRPr>
          </a:p>
          <a:p>
            <a:endParaRPr lang="en-US" sz="2400" b="1" dirty="0" smtClean="0">
              <a:solidFill>
                <a:schemeClr val="bg1"/>
              </a:solidFill>
              <a:latin typeface="Papyrus" pitchFamily="66" charset="0"/>
            </a:endParaRPr>
          </a:p>
        </p:txBody>
      </p:sp>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5000" dirty="0" smtClean="0">
                <a:solidFill>
                  <a:schemeClr val="bg1"/>
                </a:solidFill>
                <a:latin typeface="Symbol" pitchFamily="18" charset="2"/>
              </a:rPr>
              <a:t>TBS </a:t>
            </a:r>
            <a:r>
              <a:rPr lang="en-US" sz="5000" dirty="0" smtClean="0">
                <a:solidFill>
                  <a:schemeClr val="bg1"/>
                </a:solidFill>
                <a:latin typeface="Freestyle Script" pitchFamily="66" charset="0"/>
              </a:rPr>
              <a:t>Trustees Scholarship</a:t>
            </a:r>
            <a:endParaRPr lang="en-US" sz="5000" dirty="0">
              <a:solidFill>
                <a:schemeClr val="bg1"/>
              </a:solidFill>
              <a:latin typeface="Symbol" pitchFamily="18" charset="2"/>
            </a:endParaRPr>
          </a:p>
        </p:txBody>
      </p:sp>
      <p:sp>
        <p:nvSpPr>
          <p:cNvPr id="3" name="Content Placeholder 2"/>
          <p:cNvSpPr>
            <a:spLocks noGrp="1"/>
          </p:cNvSpPr>
          <p:nvPr>
            <p:ph idx="1"/>
          </p:nvPr>
        </p:nvSpPr>
        <p:spPr/>
        <p:txBody>
          <a:bodyPr>
            <a:normAutofit fontScale="92500"/>
          </a:bodyPr>
          <a:lstStyle/>
          <a:p>
            <a:pPr>
              <a:buNone/>
            </a:pPr>
            <a:r>
              <a:rPr lang="en-US" sz="2600" b="1" dirty="0" smtClean="0">
                <a:solidFill>
                  <a:schemeClr val="bg1"/>
                </a:solidFill>
                <a:latin typeface="Papyrus" pitchFamily="66" charset="0"/>
              </a:rPr>
              <a:t>Designed to provide assistance to women who are preparing to enter the field of music education.   In addition to having the honor of being selected as a Tau Beta Sigma Trustees Scholar, scholarship recipients will also be awarded $1000 and have their name added to the “Plaque of Honor” at the National  Headquarters.   Requirements include the completion of an essay, a recent photo, submission of an official transcript , and three letters of recommendation.  One of the three letters must be written by the Director of Bands, one from a faculty member in the music education division and one of the applicant’s choosing.</a:t>
            </a:r>
          </a:p>
          <a:p>
            <a:pPr>
              <a:buNone/>
            </a:pPr>
            <a:endParaRPr lang="en-US" dirty="0"/>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olidFill>
                  <a:schemeClr val="bg1"/>
                </a:solidFill>
                <a:latin typeface="Freestyle Script" pitchFamily="66" charset="0"/>
              </a:rPr>
              <a:t>Baton Award</a:t>
            </a:r>
            <a:endParaRPr lang="en-US" sz="7200" dirty="0">
              <a:solidFill>
                <a:schemeClr val="bg1"/>
              </a:solidFill>
              <a:latin typeface="Freestyle Script" pitchFamily="66" charset="0"/>
            </a:endParaRPr>
          </a:p>
        </p:txBody>
      </p:sp>
      <p:sp>
        <p:nvSpPr>
          <p:cNvPr id="3" name="Content Placeholder 2"/>
          <p:cNvSpPr>
            <a:spLocks noGrp="1"/>
          </p:cNvSpPr>
          <p:nvPr>
            <p:ph idx="1"/>
          </p:nvPr>
        </p:nvSpPr>
        <p:spPr>
          <a:xfrm>
            <a:off x="457200" y="1447800"/>
            <a:ext cx="8229600" cy="4525963"/>
          </a:xfrm>
        </p:spPr>
        <p:txBody>
          <a:bodyPr>
            <a:normAutofit/>
          </a:bodyPr>
          <a:lstStyle/>
          <a:p>
            <a:pPr>
              <a:buNone/>
            </a:pPr>
            <a:r>
              <a:rPr lang="en-US" sz="2400" b="1" dirty="0" smtClean="0">
                <a:solidFill>
                  <a:schemeClr val="bg1"/>
                </a:solidFill>
                <a:latin typeface="Papyrus" pitchFamily="66" charset="0"/>
              </a:rPr>
              <a:t>Awarded to student leaders who have made Outstanding contributions to the Sorority.  Any active member is eligible.</a:t>
            </a:r>
            <a:endParaRPr lang="en-US" sz="2400" b="1" dirty="0" smtClean="0">
              <a:solidFill>
                <a:schemeClr val="bg1"/>
              </a:solidFill>
              <a:latin typeface="Papyrus" pitchFamily="66" charset="0"/>
            </a:endParaRPr>
          </a:p>
          <a:p>
            <a:endParaRPr lang="en-US" sz="2400" b="1" dirty="0" smtClean="0">
              <a:solidFill>
                <a:srgbClr val="FF0000"/>
              </a:solidFill>
              <a:latin typeface="Papyrus" pitchFamily="66" charset="0"/>
            </a:endParaRPr>
          </a:p>
          <a:p>
            <a:pPr>
              <a:buNone/>
            </a:pPr>
            <a:endParaRPr lang="en-US" sz="2400" dirty="0">
              <a:solidFill>
                <a:srgbClr val="CCFF33"/>
              </a:solidFill>
              <a:latin typeface="Papyrus" pitchFamily="66" charset="0"/>
            </a:endParaRPr>
          </a:p>
        </p:txBody>
      </p:sp>
      <p:pic>
        <p:nvPicPr>
          <p:cNvPr id="8197" name="Picture 5" descr="C:\Users\Tania Dominguez\AppData\Local\Microsoft\Windows\Temporary Internet Files\Content.IE5\6Z434S5L\MC900241649[1].wmf"/>
          <p:cNvPicPr>
            <a:picLocks noChangeAspect="1" noChangeArrowheads="1"/>
          </p:cNvPicPr>
          <p:nvPr/>
        </p:nvPicPr>
        <p:blipFill>
          <a:blip r:embed="rId3" cstate="print"/>
          <a:srcRect/>
          <a:stretch>
            <a:fillRect/>
          </a:stretch>
        </p:blipFill>
        <p:spPr bwMode="auto">
          <a:xfrm>
            <a:off x="0" y="0"/>
            <a:ext cx="1761134" cy="1766621"/>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6600" dirty="0" smtClean="0">
                <a:solidFill>
                  <a:schemeClr val="bg1"/>
                </a:solidFill>
                <a:latin typeface="Freestyle Script" pitchFamily="66" charset="0"/>
              </a:rPr>
              <a:t>Greater Bands Award</a:t>
            </a:r>
            <a:endParaRPr lang="en-US" sz="6600" dirty="0">
              <a:solidFill>
                <a:schemeClr val="bg1"/>
              </a:solidFill>
              <a:latin typeface="Freestyle Script" pitchFamily="66" charset="0"/>
            </a:endParaRPr>
          </a:p>
        </p:txBody>
      </p:sp>
      <p:sp>
        <p:nvSpPr>
          <p:cNvPr id="3" name="Content Placeholder 2"/>
          <p:cNvSpPr>
            <a:spLocks noGrp="1"/>
          </p:cNvSpPr>
          <p:nvPr>
            <p:ph idx="1"/>
          </p:nvPr>
        </p:nvSpPr>
        <p:spPr/>
        <p:txBody>
          <a:bodyPr>
            <a:normAutofit/>
          </a:bodyPr>
          <a:lstStyle/>
          <a:p>
            <a:pPr>
              <a:buNone/>
            </a:pPr>
            <a:r>
              <a:rPr lang="en-US" sz="3600" b="1" dirty="0" smtClean="0">
                <a:solidFill>
                  <a:schemeClr val="bg1"/>
                </a:solidFill>
                <a:latin typeface="Papyrus" pitchFamily="66" charset="0"/>
              </a:rPr>
              <a:t>Awarded to outstanding musicians who have demonstrated excellence in their college band programs.</a:t>
            </a:r>
            <a:endParaRPr lang="en-US" sz="3600" b="1" dirty="0">
              <a:solidFill>
                <a:schemeClr val="bg1"/>
              </a:solidFill>
              <a:latin typeface="Papyrus" pitchFamily="66" charset="0"/>
            </a:endParaRPr>
          </a:p>
        </p:txBody>
      </p:sp>
      <p:pic>
        <p:nvPicPr>
          <p:cNvPr id="6145" name="Picture 1" descr="C:\Users\Tania Dominguez\AppData\Local\Microsoft\Windows\Temporary Internet Files\Content.IE5\6KBFY4JO\MC900078817[1].wmf"/>
          <p:cNvPicPr>
            <a:picLocks noChangeAspect="1" noChangeArrowheads="1"/>
          </p:cNvPicPr>
          <p:nvPr/>
        </p:nvPicPr>
        <p:blipFill>
          <a:blip r:embed="rId3" cstate="print"/>
          <a:srcRect/>
          <a:stretch>
            <a:fillRect/>
          </a:stretch>
        </p:blipFill>
        <p:spPr bwMode="auto">
          <a:xfrm>
            <a:off x="1905000" y="4388643"/>
            <a:ext cx="4760741" cy="2469357"/>
          </a:xfrm>
          <a:prstGeom prst="rect">
            <a:avLst/>
          </a:prstGeom>
          <a:noFill/>
        </p:spPr>
      </p:pic>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solidFill>
                  <a:schemeClr val="bg1"/>
                </a:solidFill>
                <a:latin typeface="Freestyle Script" pitchFamily="66" charset="0"/>
              </a:rPr>
              <a:t>Awards</a:t>
            </a:r>
            <a:endParaRPr lang="en-US" sz="9600" dirty="0">
              <a:solidFill>
                <a:schemeClr val="bg1"/>
              </a:solidFill>
              <a:latin typeface="Freestyle Script" pitchFamily="66" charset="0"/>
            </a:endParaRP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sz="1800" b="1" dirty="0" smtClean="0">
                <a:solidFill>
                  <a:schemeClr val="bg1"/>
                </a:solidFill>
                <a:latin typeface="Lucida Calligraphy" pitchFamily="66" charset="0"/>
              </a:rPr>
              <a:t>Outstanding Service to Music Award</a:t>
            </a:r>
          </a:p>
          <a:p>
            <a:r>
              <a:rPr lang="en-US" sz="1800" b="1" dirty="0" smtClean="0">
                <a:solidFill>
                  <a:schemeClr val="bg1"/>
                </a:solidFill>
                <a:latin typeface="Lucida Calligraphy" pitchFamily="66" charset="0"/>
              </a:rPr>
              <a:t>Wava Banes Turner Award</a:t>
            </a:r>
          </a:p>
          <a:p>
            <a:r>
              <a:rPr lang="en-US" sz="1800" b="1" dirty="0" smtClean="0">
                <a:solidFill>
                  <a:schemeClr val="bg1"/>
                </a:solidFill>
                <a:latin typeface="Lucida Calligraphy" pitchFamily="66" charset="0"/>
              </a:rPr>
              <a:t>Grace and A. Frank Martin Chapter Leadership Award</a:t>
            </a:r>
          </a:p>
          <a:p>
            <a:r>
              <a:rPr lang="en-US" sz="1800" b="1" dirty="0" smtClean="0">
                <a:solidFill>
                  <a:schemeClr val="bg1"/>
                </a:solidFill>
                <a:latin typeface="Lucida Calligraphy" pitchFamily="66" charset="0"/>
              </a:rPr>
              <a:t>Service Certificate</a:t>
            </a:r>
          </a:p>
          <a:p>
            <a:r>
              <a:rPr lang="en-US" sz="1800" b="1" dirty="0" smtClean="0">
                <a:solidFill>
                  <a:schemeClr val="bg1"/>
                </a:solidFill>
                <a:latin typeface="Lucida Calligraphy" pitchFamily="66" charset="0"/>
              </a:rPr>
              <a:t>Citation of Excellence Award</a:t>
            </a:r>
          </a:p>
          <a:p>
            <a:r>
              <a:rPr lang="en-US" sz="1800" b="1" dirty="0" smtClean="0">
                <a:solidFill>
                  <a:schemeClr val="bg1"/>
                </a:solidFill>
                <a:latin typeface="Lucida Calligraphy" pitchFamily="66" charset="0"/>
              </a:rPr>
              <a:t>F. Lee Bowling Musical Excellence Award</a:t>
            </a:r>
          </a:p>
          <a:p>
            <a:r>
              <a:rPr lang="en-US" sz="1800" b="1" dirty="0" smtClean="0">
                <a:solidFill>
                  <a:schemeClr val="bg1"/>
                </a:solidFill>
                <a:latin typeface="Lucida Calligraphy" pitchFamily="66" charset="0"/>
              </a:rPr>
              <a:t>Stanley G. </a:t>
            </a:r>
            <a:r>
              <a:rPr lang="en-US" sz="1800" b="1" dirty="0" err="1" smtClean="0">
                <a:solidFill>
                  <a:schemeClr val="bg1"/>
                </a:solidFill>
                <a:latin typeface="Lucida Calligraphy" pitchFamily="66" charset="0"/>
              </a:rPr>
              <a:t>Finck</a:t>
            </a:r>
            <a:r>
              <a:rPr lang="en-US" sz="1800" b="1" dirty="0" smtClean="0">
                <a:solidFill>
                  <a:schemeClr val="bg1"/>
                </a:solidFill>
                <a:latin typeface="Lucida Calligraphy" pitchFamily="66" charset="0"/>
              </a:rPr>
              <a:t> Award</a:t>
            </a:r>
          </a:p>
          <a:p>
            <a:r>
              <a:rPr lang="en-US" sz="1800" b="1" dirty="0" smtClean="0">
                <a:solidFill>
                  <a:schemeClr val="bg1"/>
                </a:solidFill>
                <a:latin typeface="Lucida Calligraphy" pitchFamily="66" charset="0"/>
              </a:rPr>
              <a:t>Paula Crider Award</a:t>
            </a:r>
          </a:p>
          <a:p>
            <a:r>
              <a:rPr lang="en-US" sz="1800" b="1" dirty="0" smtClean="0">
                <a:solidFill>
                  <a:schemeClr val="bg1"/>
                </a:solidFill>
                <a:latin typeface="Lucida Calligraphy" pitchFamily="66" charset="0"/>
              </a:rPr>
              <a:t>National Convention Awards</a:t>
            </a:r>
          </a:p>
          <a:p>
            <a:r>
              <a:rPr lang="en-US" sz="1800" b="1" dirty="0" smtClean="0">
                <a:solidFill>
                  <a:schemeClr val="bg1"/>
                </a:solidFill>
                <a:latin typeface="Lucida Calligraphy" pitchFamily="66" charset="0"/>
              </a:rPr>
              <a:t>National Scholarships offered by Tau Beta Sigma</a:t>
            </a:r>
          </a:p>
          <a:p>
            <a:r>
              <a:rPr lang="en-US" sz="1800" b="1" dirty="0" smtClean="0">
                <a:solidFill>
                  <a:schemeClr val="bg1"/>
                </a:solidFill>
                <a:latin typeface="Lucida Calligraphy" pitchFamily="66" charset="0"/>
              </a:rPr>
              <a:t>Academic Achievement Program</a:t>
            </a:r>
          </a:p>
          <a:p>
            <a:r>
              <a:rPr lang="en-US" sz="1800" b="1" dirty="0" smtClean="0">
                <a:solidFill>
                  <a:schemeClr val="bg1"/>
                </a:solidFill>
                <a:latin typeface="Lucida Calligraphy" pitchFamily="66" charset="0"/>
              </a:rPr>
              <a:t>Outstanding Sponsor Award</a:t>
            </a:r>
          </a:p>
          <a:p>
            <a:r>
              <a:rPr lang="en-US" sz="1800" b="1" dirty="0" smtClean="0">
                <a:solidFill>
                  <a:schemeClr val="bg1"/>
                </a:solidFill>
                <a:latin typeface="Symbol" pitchFamily="18" charset="2"/>
              </a:rPr>
              <a:t>TBS </a:t>
            </a:r>
            <a:r>
              <a:rPr lang="en-US" sz="1800" b="1" dirty="0" smtClean="0">
                <a:solidFill>
                  <a:schemeClr val="bg1"/>
                </a:solidFill>
                <a:latin typeface="Lucida Calligraphy" pitchFamily="66" charset="0"/>
              </a:rPr>
              <a:t>Trustee Scholarship</a:t>
            </a:r>
          </a:p>
          <a:p>
            <a:r>
              <a:rPr lang="en-US" sz="1800" b="1" dirty="0" smtClean="0">
                <a:solidFill>
                  <a:schemeClr val="bg1"/>
                </a:solidFill>
                <a:latin typeface="Lucida Calligraphy" pitchFamily="66" charset="0"/>
              </a:rPr>
              <a:t>Baton Award</a:t>
            </a:r>
          </a:p>
          <a:p>
            <a:r>
              <a:rPr lang="en-US" sz="1800" b="1" dirty="0" smtClean="0">
                <a:solidFill>
                  <a:schemeClr val="bg1"/>
                </a:solidFill>
                <a:latin typeface="Lucida Calligraphy" pitchFamily="66" charset="0"/>
              </a:rPr>
              <a:t>Greater Bands Award</a:t>
            </a:r>
          </a:p>
          <a:p>
            <a:r>
              <a:rPr lang="en-US" sz="1800" b="1" dirty="0" smtClean="0">
                <a:solidFill>
                  <a:schemeClr val="bg1"/>
                </a:solidFill>
                <a:latin typeface="Lucida Calligraphy" pitchFamily="66" charset="0"/>
              </a:rPr>
              <a:t>Auxiliary Award</a:t>
            </a:r>
          </a:p>
          <a:p>
            <a:r>
              <a:rPr lang="en-US" sz="1800" b="1" dirty="0" smtClean="0">
                <a:solidFill>
                  <a:schemeClr val="bg1"/>
                </a:solidFill>
                <a:latin typeface="Lucida Calligraphy" pitchFamily="66" charset="0"/>
              </a:rPr>
              <a:t>The Briolette Awards for Military Recognition</a:t>
            </a:r>
          </a:p>
        </p:txBody>
      </p:sp>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olidFill>
                  <a:schemeClr val="bg1"/>
                </a:solidFill>
                <a:latin typeface="Freestyle Script" pitchFamily="66" charset="0"/>
              </a:rPr>
              <a:t>Auxiliary Award</a:t>
            </a:r>
            <a:endParaRPr lang="en-US" sz="7200" dirty="0">
              <a:solidFill>
                <a:schemeClr val="bg1"/>
              </a:solidFill>
              <a:latin typeface="Freestyle Script" pitchFamily="66" charset="0"/>
            </a:endParaRPr>
          </a:p>
        </p:txBody>
      </p:sp>
      <p:sp>
        <p:nvSpPr>
          <p:cNvPr id="3" name="Content Placeholder 2"/>
          <p:cNvSpPr>
            <a:spLocks noGrp="1"/>
          </p:cNvSpPr>
          <p:nvPr>
            <p:ph idx="1"/>
          </p:nvPr>
        </p:nvSpPr>
        <p:spPr/>
        <p:txBody>
          <a:bodyPr>
            <a:normAutofit/>
          </a:bodyPr>
          <a:lstStyle/>
          <a:p>
            <a:pPr>
              <a:buNone/>
            </a:pPr>
            <a:r>
              <a:rPr lang="en-US" sz="3600" dirty="0" smtClean="0">
                <a:solidFill>
                  <a:schemeClr val="bg1"/>
                </a:solidFill>
                <a:latin typeface="Papyrus" pitchFamily="66" charset="0"/>
              </a:rPr>
              <a:t>Awarded to an outstanding visual performer enrolled or actively participating in a music related group</a:t>
            </a:r>
            <a:r>
              <a:rPr lang="en-US" sz="3600" dirty="0" smtClean="0">
                <a:solidFill>
                  <a:srgbClr val="A50021"/>
                </a:solidFill>
                <a:latin typeface="Papyrus" pitchFamily="66" charset="0"/>
              </a:rPr>
              <a:t>.</a:t>
            </a:r>
            <a:endParaRPr lang="en-US" sz="3600" dirty="0">
              <a:solidFill>
                <a:srgbClr val="A50021"/>
              </a:solidFill>
              <a:latin typeface="Papyrus" pitchFamily="66" charset="0"/>
            </a:endParaRPr>
          </a:p>
        </p:txBody>
      </p:sp>
      <p:pic>
        <p:nvPicPr>
          <p:cNvPr id="4099" name="Picture 3" descr="C:\Users\Tania Dominguez\AppData\Local\Microsoft\Windows\Temporary Internet Files\Content.IE5\6Z434S5L\MC900334104[1].wmf"/>
          <p:cNvPicPr>
            <a:picLocks noChangeAspect="1" noChangeArrowheads="1"/>
          </p:cNvPicPr>
          <p:nvPr/>
        </p:nvPicPr>
        <p:blipFill>
          <a:blip r:embed="rId3" cstate="print"/>
          <a:srcRect/>
          <a:stretch>
            <a:fillRect/>
          </a:stretch>
        </p:blipFill>
        <p:spPr bwMode="auto">
          <a:xfrm>
            <a:off x="7315200" y="381000"/>
            <a:ext cx="1619223" cy="2359000"/>
          </a:xfrm>
          <a:prstGeom prst="rect">
            <a:avLst/>
          </a:prstGeom>
          <a:noFill/>
        </p:spPr>
      </p:pic>
      <p:pic>
        <p:nvPicPr>
          <p:cNvPr id="4100" name="Picture 4" descr="C:\Users\Tania Dominguez\AppData\Local\Microsoft\Windows\Temporary Internet Files\Content.IE5\IAIDEAQF\MC900352698[1].wmf"/>
          <p:cNvPicPr>
            <a:picLocks noChangeAspect="1" noChangeArrowheads="1"/>
          </p:cNvPicPr>
          <p:nvPr/>
        </p:nvPicPr>
        <p:blipFill>
          <a:blip r:embed="rId4" cstate="print"/>
          <a:srcRect/>
          <a:stretch>
            <a:fillRect/>
          </a:stretch>
        </p:blipFill>
        <p:spPr bwMode="auto">
          <a:xfrm>
            <a:off x="1981200" y="3886200"/>
            <a:ext cx="1336141" cy="2503416"/>
          </a:xfrm>
          <a:prstGeom prst="rect">
            <a:avLst/>
          </a:prstGeom>
          <a:noFill/>
        </p:spPr>
      </p:pic>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chemeClr val="bg1"/>
                </a:solidFill>
                <a:latin typeface="Freestyle Script" pitchFamily="66" charset="0"/>
              </a:rPr>
              <a:t>The Briolette Award for Military Recognition</a:t>
            </a:r>
            <a:endParaRPr lang="en-US" sz="4800" dirty="0">
              <a:solidFill>
                <a:schemeClr val="bg1"/>
              </a:solidFill>
              <a:latin typeface="Freestyle Script" pitchFamily="66" charset="0"/>
            </a:endParaRPr>
          </a:p>
        </p:txBody>
      </p:sp>
      <p:sp>
        <p:nvSpPr>
          <p:cNvPr id="3" name="Content Placeholder 2"/>
          <p:cNvSpPr>
            <a:spLocks noGrp="1"/>
          </p:cNvSpPr>
          <p:nvPr>
            <p:ph idx="1"/>
          </p:nvPr>
        </p:nvSpPr>
        <p:spPr/>
        <p:txBody>
          <a:bodyPr>
            <a:normAutofit/>
          </a:bodyPr>
          <a:lstStyle/>
          <a:p>
            <a:pPr>
              <a:buNone/>
            </a:pPr>
            <a:r>
              <a:rPr lang="en-US" sz="2400" b="1" dirty="0" smtClean="0">
                <a:solidFill>
                  <a:schemeClr val="bg1"/>
                </a:solidFill>
                <a:latin typeface="Papyrus" pitchFamily="66" charset="0"/>
              </a:rPr>
              <a:t>In 2007, The National Council of Tau Beta Sigma created an award to recognize members of our Sorority and our bands who have served our country.  The Gold, Blue, Silver, and White levels of the Briolette Award represents the different involvement levels and sacrifices made by the brave members of our bands who have served in the United States Armed Forces.</a:t>
            </a:r>
            <a:endParaRPr lang="en-US" sz="2400" b="1" dirty="0">
              <a:solidFill>
                <a:schemeClr val="bg1"/>
              </a:solidFill>
              <a:latin typeface="Papyrus" pitchFamily="66" charset="0"/>
            </a:endParaRPr>
          </a:p>
        </p:txBody>
      </p:sp>
      <p:pic>
        <p:nvPicPr>
          <p:cNvPr id="2049" name="Picture 1" descr="C:\Program Files\Microsoft Office\MEDIA\CAGCAT10\j0233070.wmf"/>
          <p:cNvPicPr>
            <a:picLocks noChangeAspect="1" noChangeArrowheads="1"/>
          </p:cNvPicPr>
          <p:nvPr/>
        </p:nvPicPr>
        <p:blipFill>
          <a:blip r:embed="rId3" cstate="print"/>
          <a:srcRect/>
          <a:stretch>
            <a:fillRect/>
          </a:stretch>
        </p:blipFill>
        <p:spPr bwMode="auto">
          <a:xfrm>
            <a:off x="5486400" y="4572000"/>
            <a:ext cx="2961992" cy="1484768"/>
          </a:xfrm>
          <a:prstGeom prst="rect">
            <a:avLst/>
          </a:prstGeom>
          <a:noFill/>
        </p:spPr>
      </p:pic>
      <p:pic>
        <p:nvPicPr>
          <p:cNvPr id="2051" name="Picture 3" descr="C:\Users\Tania Dominguez\AppData\Local\Microsoft\Windows\Temporary Internet Files\Content.IE5\B9KT9SUA\MP900400309[1].jpg"/>
          <p:cNvPicPr>
            <a:picLocks noChangeAspect="1" noChangeArrowheads="1"/>
          </p:cNvPicPr>
          <p:nvPr/>
        </p:nvPicPr>
        <p:blipFill>
          <a:blip r:embed="rId4" cstate="print"/>
          <a:srcRect/>
          <a:stretch>
            <a:fillRect/>
          </a:stretch>
        </p:blipFill>
        <p:spPr bwMode="auto">
          <a:xfrm rot="20903132">
            <a:off x="449941" y="4296266"/>
            <a:ext cx="1914360" cy="2393534"/>
          </a:xfrm>
          <a:prstGeom prst="rect">
            <a:avLst/>
          </a:prstGeom>
          <a:noFill/>
        </p:spPr>
      </p:pic>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solidFill>
                  <a:schemeClr val="bg1"/>
                </a:solidFill>
                <a:latin typeface="Freestyle Script" pitchFamily="66" charset="0"/>
              </a:rPr>
              <a:t>Outstanding Service to Music Award</a:t>
            </a:r>
            <a:endParaRPr lang="en-US" sz="6600" dirty="0">
              <a:solidFill>
                <a:schemeClr val="bg1"/>
              </a:solidFill>
              <a:latin typeface="Freestyle Script" pitchFamily="66" charset="0"/>
            </a:endParaRPr>
          </a:p>
        </p:txBody>
      </p:sp>
      <p:sp>
        <p:nvSpPr>
          <p:cNvPr id="3" name="Content Placeholder 2"/>
          <p:cNvSpPr>
            <a:spLocks noGrp="1"/>
          </p:cNvSpPr>
          <p:nvPr>
            <p:ph idx="1"/>
          </p:nvPr>
        </p:nvSpPr>
        <p:spPr>
          <a:xfrm>
            <a:off x="457200" y="1600200"/>
            <a:ext cx="8229600" cy="4525963"/>
          </a:xfrm>
        </p:spPr>
        <p:txBody>
          <a:bodyPr>
            <a:normAutofit/>
          </a:bodyPr>
          <a:lstStyle/>
          <a:p>
            <a:pPr>
              <a:buNone/>
            </a:pPr>
            <a:r>
              <a:rPr lang="en-US" sz="2400" b="1" dirty="0" smtClean="0">
                <a:solidFill>
                  <a:schemeClr val="bg1"/>
                </a:solidFill>
                <a:latin typeface="Papyrus" pitchFamily="66" charset="0"/>
              </a:rPr>
              <a:t>This award is given to a woman who has made a definite contribution to bands in different ways such as outstanding musicianship, composition, direction, or by some other means of distinguished service.</a:t>
            </a:r>
          </a:p>
          <a:p>
            <a:r>
              <a:rPr lang="en-US" sz="2400" b="1" dirty="0" smtClean="0">
                <a:solidFill>
                  <a:schemeClr val="bg1"/>
                </a:solidFill>
                <a:latin typeface="Papyrus" pitchFamily="66" charset="0"/>
              </a:rPr>
              <a:t>In 1969, Barbara </a:t>
            </a:r>
            <a:r>
              <a:rPr lang="en-US" sz="2400" b="1" dirty="0" err="1" smtClean="0">
                <a:solidFill>
                  <a:schemeClr val="bg1"/>
                </a:solidFill>
                <a:latin typeface="Papyrus" pitchFamily="66" charset="0"/>
              </a:rPr>
              <a:t>Buehlman</a:t>
            </a:r>
            <a:r>
              <a:rPr lang="en-US" sz="2400" b="1" dirty="0" smtClean="0">
                <a:solidFill>
                  <a:schemeClr val="bg1"/>
                </a:solidFill>
                <a:latin typeface="Papyrus" pitchFamily="66" charset="0"/>
              </a:rPr>
              <a:t> was the first to receive this award from Northwestern University. </a:t>
            </a:r>
          </a:p>
          <a:p>
            <a:r>
              <a:rPr lang="en-US" sz="2400" b="1" dirty="0" smtClean="0">
                <a:solidFill>
                  <a:schemeClr val="bg1"/>
                </a:solidFill>
                <a:latin typeface="Papyrus" pitchFamily="66" charset="0"/>
              </a:rPr>
              <a:t>Cora Coleman-Dunham was the recipient of the OSMA in 2011</a:t>
            </a:r>
          </a:p>
          <a:p>
            <a:pPr>
              <a:buNone/>
            </a:pPr>
            <a:endParaRPr lang="en-US" sz="2000" dirty="0">
              <a:solidFill>
                <a:srgbClr val="FF0000"/>
              </a:solidFill>
              <a:latin typeface="Papyrus" pitchFamily="66" charset="0"/>
            </a:endParaRPr>
          </a:p>
        </p:txBody>
      </p:sp>
      <p:pic>
        <p:nvPicPr>
          <p:cNvPr id="36865" name="Picture 1" descr="C:\Users\Tania Dominguez\AppData\Local\Microsoft\Windows\Temporary Internet Files\Content.IE5\6KBFY4JO\MC900441798[1].png"/>
          <p:cNvPicPr>
            <a:picLocks noChangeAspect="1" noChangeArrowheads="1"/>
          </p:cNvPicPr>
          <p:nvPr/>
        </p:nvPicPr>
        <p:blipFill>
          <a:blip r:embed="rId3" cstate="print"/>
          <a:srcRect/>
          <a:stretch>
            <a:fillRect/>
          </a:stretch>
        </p:blipFill>
        <p:spPr bwMode="auto">
          <a:xfrm>
            <a:off x="2895600" y="4648200"/>
            <a:ext cx="2514600" cy="251460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239000" cy="838200"/>
          </a:xfrm>
        </p:spPr>
        <p:txBody>
          <a:bodyPr>
            <a:noAutofit/>
          </a:bodyPr>
          <a:lstStyle/>
          <a:p>
            <a:r>
              <a:rPr lang="en-US" sz="6600" dirty="0" smtClean="0">
                <a:solidFill>
                  <a:schemeClr val="bg1"/>
                </a:solidFill>
                <a:latin typeface="Freestyle Script" pitchFamily="66" charset="0"/>
              </a:rPr>
              <a:t>Wava Banes Turner Award</a:t>
            </a:r>
            <a:endParaRPr lang="en-US" sz="6600" dirty="0">
              <a:solidFill>
                <a:schemeClr val="bg1"/>
              </a:solidFill>
              <a:latin typeface="Freestyle Script" pitchFamily="66" charset="0"/>
            </a:endParaRPr>
          </a:p>
        </p:txBody>
      </p:sp>
      <p:sp>
        <p:nvSpPr>
          <p:cNvPr id="3" name="Content Placeholder 2"/>
          <p:cNvSpPr>
            <a:spLocks noGrp="1"/>
          </p:cNvSpPr>
          <p:nvPr>
            <p:ph idx="1"/>
          </p:nvPr>
        </p:nvSpPr>
        <p:spPr>
          <a:xfrm>
            <a:off x="457200" y="4267200"/>
            <a:ext cx="8229600" cy="2239963"/>
          </a:xfrm>
        </p:spPr>
        <p:txBody>
          <a:bodyPr>
            <a:normAutofit lnSpcReduction="10000"/>
          </a:bodyPr>
          <a:lstStyle/>
          <a:p>
            <a:pPr>
              <a:buNone/>
            </a:pPr>
            <a:r>
              <a:rPr lang="en-US" sz="2400" b="1" dirty="0" smtClean="0">
                <a:solidFill>
                  <a:schemeClr val="bg1"/>
                </a:solidFill>
                <a:latin typeface="Papyrus" pitchFamily="66" charset="0"/>
              </a:rPr>
              <a:t>This award is presented each biennium to one member who has showed outstanding and continued service to Tau Beta Sigma</a:t>
            </a:r>
          </a:p>
          <a:p>
            <a:r>
              <a:rPr lang="en-US" sz="2400" b="1" dirty="0" smtClean="0">
                <a:solidFill>
                  <a:schemeClr val="bg1"/>
                </a:solidFill>
                <a:latin typeface="Papyrus" pitchFamily="66" charset="0"/>
              </a:rPr>
              <a:t>In 1979, Carol Blain was the first to receive this award</a:t>
            </a:r>
          </a:p>
          <a:p>
            <a:r>
              <a:rPr lang="en-US" sz="2400" b="1" dirty="0" smtClean="0">
                <a:solidFill>
                  <a:schemeClr val="bg1"/>
                </a:solidFill>
                <a:latin typeface="Papyrus" pitchFamily="66" charset="0"/>
              </a:rPr>
              <a:t>In 2011</a:t>
            </a:r>
            <a:r>
              <a:rPr lang="en-US" sz="2400" b="1" dirty="0">
                <a:solidFill>
                  <a:schemeClr val="bg1"/>
                </a:solidFill>
                <a:latin typeface="Papyrus" pitchFamily="66" charset="0"/>
              </a:rPr>
              <a:t>, Christina </a:t>
            </a:r>
            <a:r>
              <a:rPr lang="en-US" sz="2400" b="1" dirty="0" err="1" smtClean="0">
                <a:solidFill>
                  <a:schemeClr val="bg1"/>
                </a:solidFill>
                <a:latin typeface="Papyrus" pitchFamily="66" charset="0"/>
              </a:rPr>
              <a:t>Vanacore</a:t>
            </a:r>
            <a:r>
              <a:rPr lang="en-US" sz="2400" b="1" dirty="0" smtClean="0">
                <a:solidFill>
                  <a:schemeClr val="bg1"/>
                </a:solidFill>
                <a:latin typeface="Papyrus" pitchFamily="66" charset="0"/>
              </a:rPr>
              <a:t> and Christina Gordon were the recipients of this award.</a:t>
            </a:r>
            <a:endParaRPr lang="en-US" sz="2400" b="1" dirty="0">
              <a:solidFill>
                <a:schemeClr val="bg1"/>
              </a:solidFill>
              <a:latin typeface="Papyrus" pitchFamily="66" charset="0"/>
            </a:endParaRPr>
          </a:p>
        </p:txBody>
      </p:sp>
      <p:pic>
        <p:nvPicPr>
          <p:cNvPr id="34820" name="Picture 4" descr="http://thetarho.webs.com/wava.jpg"/>
          <p:cNvPicPr>
            <a:picLocks noChangeAspect="1" noChangeArrowheads="1"/>
          </p:cNvPicPr>
          <p:nvPr/>
        </p:nvPicPr>
        <p:blipFill>
          <a:blip r:embed="rId3" cstate="print"/>
          <a:srcRect/>
          <a:stretch>
            <a:fillRect/>
          </a:stretch>
        </p:blipFill>
        <p:spPr bwMode="auto">
          <a:xfrm>
            <a:off x="3276600" y="1752600"/>
            <a:ext cx="1933575" cy="2571751"/>
          </a:xfrm>
          <a:prstGeom prst="rect">
            <a:avLst/>
          </a:prstGeom>
          <a:noFill/>
        </p:spPr>
      </p:pic>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Freestyle Script" pitchFamily="66" charset="0"/>
              </a:rPr>
              <a:t>Grace and A. Frank Martin Chapter Leadership Award</a:t>
            </a:r>
            <a:endParaRPr lang="en-US" b="1" dirty="0">
              <a:solidFill>
                <a:schemeClr val="bg1"/>
              </a:solidFill>
              <a:latin typeface="Freestyle Script" pitchFamily="66" charset="0"/>
            </a:endParaRPr>
          </a:p>
        </p:txBody>
      </p:sp>
      <p:sp>
        <p:nvSpPr>
          <p:cNvPr id="3" name="Content Placeholder 2"/>
          <p:cNvSpPr>
            <a:spLocks noGrp="1"/>
          </p:cNvSpPr>
          <p:nvPr>
            <p:ph idx="1"/>
          </p:nvPr>
        </p:nvSpPr>
        <p:spPr/>
        <p:txBody>
          <a:bodyPr>
            <a:normAutofit/>
          </a:bodyPr>
          <a:lstStyle/>
          <a:p>
            <a:pPr>
              <a:buNone/>
            </a:pPr>
            <a:r>
              <a:rPr lang="en-US" sz="2200" b="1" dirty="0" smtClean="0">
                <a:solidFill>
                  <a:schemeClr val="bg1"/>
                </a:solidFill>
                <a:latin typeface="Papyrus" pitchFamily="66" charset="0"/>
              </a:rPr>
              <a:t>This award was first presented at the 1963 National Convention and has since been presented at each biennial convention.  This special award is designed to honor the outstanding chapter in the nation during the biennium, selected from the Chapter Leadership Finalists.</a:t>
            </a:r>
          </a:p>
          <a:p>
            <a:r>
              <a:rPr lang="en-US" sz="2200" b="1" dirty="0" smtClean="0">
                <a:solidFill>
                  <a:schemeClr val="bg1"/>
                </a:solidFill>
                <a:latin typeface="Papyrus" pitchFamily="66" charset="0"/>
              </a:rPr>
              <a:t>The Iota chapter at Baylor University </a:t>
            </a:r>
          </a:p>
          <a:p>
            <a:pPr>
              <a:buNone/>
            </a:pPr>
            <a:r>
              <a:rPr lang="en-US" sz="2200" b="1" dirty="0" smtClean="0">
                <a:solidFill>
                  <a:schemeClr val="bg1"/>
                </a:solidFill>
                <a:latin typeface="Papyrus" pitchFamily="66" charset="0"/>
              </a:rPr>
              <a:t>	was the first to receive this award in 1963.</a:t>
            </a:r>
          </a:p>
          <a:p>
            <a:endParaRPr lang="en-US" sz="2200" b="1" dirty="0" smtClean="0">
              <a:solidFill>
                <a:schemeClr val="bg1"/>
              </a:solidFill>
              <a:latin typeface="Papyrus" pitchFamily="66" charset="0"/>
            </a:endParaRPr>
          </a:p>
          <a:p>
            <a:r>
              <a:rPr lang="en-US" sz="2200" b="1" dirty="0" smtClean="0">
                <a:solidFill>
                  <a:schemeClr val="bg1"/>
                </a:solidFill>
                <a:latin typeface="Papyrus" pitchFamily="66" charset="0"/>
              </a:rPr>
              <a:t>The </a:t>
            </a:r>
            <a:r>
              <a:rPr lang="sv-SE" sz="2200" b="1" dirty="0">
                <a:solidFill>
                  <a:schemeClr val="bg1"/>
                </a:solidFill>
                <a:latin typeface="Papyrus" pitchFamily="66" charset="0"/>
              </a:rPr>
              <a:t>Delta Kappa	</a:t>
            </a:r>
            <a:r>
              <a:rPr lang="sv-SE" sz="2200" b="1" dirty="0" smtClean="0">
                <a:solidFill>
                  <a:schemeClr val="bg1"/>
                </a:solidFill>
                <a:latin typeface="Papyrus" pitchFamily="66" charset="0"/>
              </a:rPr>
              <a:t>chapter at Kansas </a:t>
            </a:r>
            <a:r>
              <a:rPr lang="sv-SE" sz="2200" b="1" dirty="0">
                <a:solidFill>
                  <a:schemeClr val="bg1"/>
                </a:solidFill>
                <a:latin typeface="Papyrus" pitchFamily="66" charset="0"/>
              </a:rPr>
              <a:t>State </a:t>
            </a:r>
            <a:r>
              <a:rPr lang="sv-SE" sz="2200" b="1" dirty="0" smtClean="0">
                <a:solidFill>
                  <a:schemeClr val="bg1"/>
                </a:solidFill>
                <a:latin typeface="Papyrus" pitchFamily="66" charset="0"/>
              </a:rPr>
              <a:t>University </a:t>
            </a:r>
            <a:r>
              <a:rPr lang="en-US" sz="2200" b="1" dirty="0" smtClean="0">
                <a:solidFill>
                  <a:schemeClr val="bg1"/>
                </a:solidFill>
                <a:latin typeface="Papyrus" pitchFamily="66" charset="0"/>
              </a:rPr>
              <a:t>recently received this award in 2009.</a:t>
            </a:r>
            <a:endParaRPr lang="en-US" sz="2200" b="1" dirty="0">
              <a:solidFill>
                <a:schemeClr val="bg1"/>
              </a:solidFill>
              <a:latin typeface="Papyrus" pitchFamily="66" charset="0"/>
            </a:endParaRPr>
          </a:p>
        </p:txBody>
      </p:sp>
      <p:pic>
        <p:nvPicPr>
          <p:cNvPr id="5" name="Picture 2" descr="http://cache.comcorpusa.com/436/0/crop/kwkt/media/news/111609baylor.1258391043.gif"/>
          <p:cNvPicPr>
            <a:picLocks noChangeAspect="1" noChangeArrowheads="1"/>
          </p:cNvPicPr>
          <p:nvPr/>
        </p:nvPicPr>
        <p:blipFill>
          <a:blip r:embed="rId3" cstate="print"/>
          <a:srcRect/>
          <a:stretch>
            <a:fillRect/>
          </a:stretch>
        </p:blipFill>
        <p:spPr bwMode="auto">
          <a:xfrm>
            <a:off x="7543801" y="3048000"/>
            <a:ext cx="1600199" cy="1641476"/>
          </a:xfrm>
          <a:prstGeom prst="rect">
            <a:avLst/>
          </a:prstGeom>
          <a:noFill/>
        </p:spPr>
      </p:pic>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solidFill>
                  <a:schemeClr val="bg1"/>
                </a:solidFill>
                <a:latin typeface="Freestyle Script" pitchFamily="66" charset="0"/>
              </a:rPr>
              <a:t>Service Certificate</a:t>
            </a:r>
            <a:endParaRPr lang="en-US" sz="6600" dirty="0">
              <a:solidFill>
                <a:schemeClr val="bg1"/>
              </a:solidFill>
              <a:latin typeface="Freestyle Script" pitchFamily="66" charset="0"/>
            </a:endParaRPr>
          </a:p>
        </p:txBody>
      </p:sp>
      <p:sp>
        <p:nvSpPr>
          <p:cNvPr id="3" name="Content Placeholder 2"/>
          <p:cNvSpPr>
            <a:spLocks noGrp="1"/>
          </p:cNvSpPr>
          <p:nvPr>
            <p:ph idx="1"/>
          </p:nvPr>
        </p:nvSpPr>
        <p:spPr>
          <a:xfrm>
            <a:off x="457200" y="1600200"/>
            <a:ext cx="8229600" cy="4525963"/>
          </a:xfrm>
        </p:spPr>
        <p:txBody>
          <a:bodyPr>
            <a:normAutofit/>
          </a:bodyPr>
          <a:lstStyle/>
          <a:p>
            <a:pPr>
              <a:buNone/>
            </a:pPr>
            <a:r>
              <a:rPr lang="en-US" sz="2600" b="1" dirty="0" smtClean="0">
                <a:solidFill>
                  <a:schemeClr val="bg1"/>
                </a:solidFill>
                <a:latin typeface="Papyrus" pitchFamily="66" charset="0"/>
              </a:rPr>
              <a:t>This certificate is awarded for direct service to the band.   In order to qualify for a service certificate, the chapter also must have submitted all Membership Dues and Chapter fees prior to September 30</a:t>
            </a:r>
            <a:r>
              <a:rPr lang="en-US" sz="2600" b="1" baseline="30000" dirty="0" smtClean="0">
                <a:solidFill>
                  <a:schemeClr val="bg1"/>
                </a:solidFill>
                <a:latin typeface="Papyrus" pitchFamily="66" charset="0"/>
              </a:rPr>
              <a:t>th</a:t>
            </a:r>
            <a:r>
              <a:rPr lang="en-US" sz="2600" b="1" dirty="0" smtClean="0">
                <a:solidFill>
                  <a:schemeClr val="bg1"/>
                </a:solidFill>
                <a:latin typeface="Papyrus" pitchFamily="66" charset="0"/>
              </a:rPr>
              <a:t> of each academic year.</a:t>
            </a:r>
            <a:endParaRPr lang="en-US" sz="2600" b="1" dirty="0">
              <a:solidFill>
                <a:schemeClr val="bg1"/>
              </a:solidFill>
              <a:latin typeface="Papyrus" pitchFamily="66" charset="0"/>
            </a:endParaRPr>
          </a:p>
        </p:txBody>
      </p:sp>
      <p:pic>
        <p:nvPicPr>
          <p:cNvPr id="30721" name="Picture 1" descr="C:\Users\Tania Dominguez\AppData\Local\Microsoft\Windows\Temporary Internet Files\Content.IE5\IAIDEAQF\MC900353686[1].wmf"/>
          <p:cNvPicPr>
            <a:picLocks noChangeAspect="1" noChangeArrowheads="1"/>
          </p:cNvPicPr>
          <p:nvPr/>
        </p:nvPicPr>
        <p:blipFill>
          <a:blip r:embed="rId3" cstate="print"/>
          <a:srcRect/>
          <a:stretch>
            <a:fillRect/>
          </a:stretch>
        </p:blipFill>
        <p:spPr bwMode="auto">
          <a:xfrm rot="862520">
            <a:off x="5766966" y="3610849"/>
            <a:ext cx="2480650" cy="318682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solidFill>
                  <a:schemeClr val="bg1"/>
                </a:solidFill>
                <a:latin typeface="Freestyle Script" pitchFamily="66" charset="0"/>
              </a:rPr>
              <a:t>Citation of Excellence Award</a:t>
            </a:r>
            <a:endParaRPr lang="en-US" sz="6600" dirty="0">
              <a:solidFill>
                <a:schemeClr val="bg1"/>
              </a:solidFill>
              <a:latin typeface="Freestyle Script" pitchFamily="66" charset="0"/>
            </a:endParaRPr>
          </a:p>
        </p:txBody>
      </p:sp>
      <p:sp>
        <p:nvSpPr>
          <p:cNvPr id="3" name="Content Placeholder 2"/>
          <p:cNvSpPr>
            <a:spLocks noGrp="1"/>
          </p:cNvSpPr>
          <p:nvPr>
            <p:ph idx="1"/>
          </p:nvPr>
        </p:nvSpPr>
        <p:spPr>
          <a:xfrm>
            <a:off x="457200" y="1752600"/>
            <a:ext cx="8229600" cy="4525963"/>
          </a:xfrm>
        </p:spPr>
        <p:txBody>
          <a:bodyPr>
            <a:normAutofit/>
          </a:bodyPr>
          <a:lstStyle/>
          <a:p>
            <a:pPr>
              <a:buNone/>
            </a:pPr>
            <a:r>
              <a:rPr lang="en-US" sz="2600" b="1" dirty="0" smtClean="0">
                <a:solidFill>
                  <a:schemeClr val="bg1"/>
                </a:solidFill>
                <a:latin typeface="Papyrus" pitchFamily="66" charset="0"/>
              </a:rPr>
              <a:t>This is a special award available to summer band camp administrators upon request .  This award is designed to recognize outstanding achievement by band members during summer camp activities and to help create an awareness of the national organization.  There is no charge for this award.</a:t>
            </a:r>
            <a:endParaRPr lang="en-US" sz="2600" b="1" dirty="0">
              <a:solidFill>
                <a:schemeClr val="bg1"/>
              </a:solidFill>
              <a:latin typeface="Papyrus" pitchFamily="66" charset="0"/>
            </a:endParaRPr>
          </a:p>
        </p:txBody>
      </p:sp>
      <p:pic>
        <p:nvPicPr>
          <p:cNvPr id="28674" name="Picture 2" descr="http://1.bp.blogspot.com/_gaMQPuHbcS0/SOexcwHkXVI/AAAAAAAABRw/LbNayAqXhgQ/s400/bandcamp3.jpg"/>
          <p:cNvPicPr>
            <a:picLocks noChangeAspect="1" noChangeArrowheads="1"/>
          </p:cNvPicPr>
          <p:nvPr/>
        </p:nvPicPr>
        <p:blipFill>
          <a:blip r:embed="rId3" cstate="print"/>
          <a:srcRect/>
          <a:stretch>
            <a:fillRect/>
          </a:stretch>
        </p:blipFill>
        <p:spPr bwMode="auto">
          <a:xfrm>
            <a:off x="4648200" y="3810000"/>
            <a:ext cx="2159290" cy="289560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solidFill>
                  <a:schemeClr val="bg1"/>
                </a:solidFill>
                <a:latin typeface="Freestyle Script" pitchFamily="66" charset="0"/>
              </a:rPr>
              <a:t>F. Lee Bowling Musical Excellence Award</a:t>
            </a:r>
            <a:endParaRPr lang="en-US" sz="5400" dirty="0">
              <a:solidFill>
                <a:schemeClr val="bg1"/>
              </a:solidFill>
              <a:latin typeface="Freestyle Script" pitchFamily="66" charset="0"/>
            </a:endParaRPr>
          </a:p>
        </p:txBody>
      </p:sp>
      <p:sp>
        <p:nvSpPr>
          <p:cNvPr id="3" name="Content Placeholder 2"/>
          <p:cNvSpPr>
            <a:spLocks noGrp="1"/>
          </p:cNvSpPr>
          <p:nvPr>
            <p:ph idx="1"/>
          </p:nvPr>
        </p:nvSpPr>
        <p:spPr>
          <a:xfrm>
            <a:off x="533400" y="1524000"/>
            <a:ext cx="8229600" cy="4525963"/>
          </a:xfrm>
        </p:spPr>
        <p:txBody>
          <a:bodyPr>
            <a:normAutofit/>
          </a:bodyPr>
          <a:lstStyle/>
          <a:p>
            <a:pPr>
              <a:buNone/>
            </a:pPr>
            <a:r>
              <a:rPr lang="en-US" sz="2400" b="1" dirty="0" smtClean="0">
                <a:solidFill>
                  <a:schemeClr val="bg1"/>
                </a:solidFill>
                <a:latin typeface="Papyrus" pitchFamily="66" charset="0"/>
              </a:rPr>
              <a:t>Delegates at the 1977 National Convention proposed this award in honor of F. Lee Bowling.  The award is designed to be presented to outstanding students in school music programs.  The award is available to directors and chapters for a nominal charge.  Inquiries may be directed to the National Headquarters.</a:t>
            </a:r>
          </a:p>
          <a:p>
            <a:r>
              <a:rPr lang="en-US" sz="2400" b="1" dirty="0" smtClean="0">
                <a:solidFill>
                  <a:schemeClr val="bg1"/>
                </a:solidFill>
                <a:latin typeface="Papyrus" pitchFamily="66" charset="0"/>
              </a:rPr>
              <a:t>In 1947,  the University of Colorado was given this award</a:t>
            </a:r>
          </a:p>
          <a:p>
            <a:r>
              <a:rPr lang="en-US" sz="2400" b="1" dirty="0" smtClean="0">
                <a:solidFill>
                  <a:schemeClr val="bg1"/>
                </a:solidFill>
                <a:latin typeface="Papyrus" pitchFamily="66" charset="0"/>
              </a:rPr>
              <a:t>In 2011, </a:t>
            </a:r>
            <a:r>
              <a:rPr lang="en-US" sz="2400" b="1" dirty="0">
                <a:solidFill>
                  <a:schemeClr val="bg1"/>
                </a:solidFill>
                <a:latin typeface="Papyrus" pitchFamily="66" charset="0"/>
              </a:rPr>
              <a:t>University of Nebraska, </a:t>
            </a:r>
            <a:r>
              <a:rPr lang="en-US" sz="2400" b="1" dirty="0" smtClean="0">
                <a:solidFill>
                  <a:schemeClr val="bg1"/>
                </a:solidFill>
                <a:latin typeface="Papyrus" pitchFamily="66" charset="0"/>
              </a:rPr>
              <a:t>Lincoln and Eastern </a:t>
            </a:r>
            <a:r>
              <a:rPr lang="en-US" sz="2400" b="1" dirty="0">
                <a:solidFill>
                  <a:schemeClr val="bg1"/>
                </a:solidFill>
                <a:latin typeface="Papyrus" pitchFamily="66" charset="0"/>
              </a:rPr>
              <a:t>New Mexico </a:t>
            </a:r>
            <a:r>
              <a:rPr lang="en-US" sz="2400" b="1" dirty="0" smtClean="0">
                <a:solidFill>
                  <a:schemeClr val="bg1"/>
                </a:solidFill>
                <a:latin typeface="Papyrus" pitchFamily="66" charset="0"/>
              </a:rPr>
              <a:t>University were given this award.</a:t>
            </a:r>
            <a:endParaRPr lang="en-US" sz="2400" b="1" dirty="0">
              <a:solidFill>
                <a:schemeClr val="bg1"/>
              </a:solidFill>
              <a:latin typeface="Papyrus" pitchFamily="66" charset="0"/>
            </a:endParaRPr>
          </a:p>
        </p:txBody>
      </p:sp>
      <p:pic>
        <p:nvPicPr>
          <p:cNvPr id="26625" name="Picture 1" descr="C:\Users\Tania Dominguez\AppData\Local\Microsoft\Windows\Temporary Internet Files\Content.IE5\6Z434S5L\MC900329305[1].wmf"/>
          <p:cNvPicPr>
            <a:picLocks noChangeAspect="1" noChangeArrowheads="1"/>
          </p:cNvPicPr>
          <p:nvPr/>
        </p:nvPicPr>
        <p:blipFill>
          <a:blip r:embed="rId3" cstate="print"/>
          <a:srcRect/>
          <a:stretch>
            <a:fillRect/>
          </a:stretch>
        </p:blipFill>
        <p:spPr bwMode="auto">
          <a:xfrm>
            <a:off x="7162800" y="4800600"/>
            <a:ext cx="1362547" cy="1794095"/>
          </a:xfrm>
          <a:prstGeom prst="rect">
            <a:avLst/>
          </a:prstGeom>
          <a:noFill/>
        </p:spPr>
      </p:pic>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solidFill>
                  <a:schemeClr val="bg1"/>
                </a:solidFill>
                <a:latin typeface="Freestyle Script" pitchFamily="66" charset="0"/>
              </a:rPr>
              <a:t>Stanley G. </a:t>
            </a:r>
            <a:r>
              <a:rPr lang="en-US" sz="6600" dirty="0" err="1" smtClean="0">
                <a:solidFill>
                  <a:schemeClr val="bg1"/>
                </a:solidFill>
                <a:latin typeface="Freestyle Script" pitchFamily="66" charset="0"/>
              </a:rPr>
              <a:t>Finck</a:t>
            </a:r>
            <a:r>
              <a:rPr lang="en-US" sz="6600" dirty="0" smtClean="0">
                <a:solidFill>
                  <a:schemeClr val="bg1"/>
                </a:solidFill>
                <a:latin typeface="Freestyle Script" pitchFamily="66" charset="0"/>
              </a:rPr>
              <a:t> Memorial Award</a:t>
            </a:r>
            <a:endParaRPr lang="en-US" sz="6600" dirty="0">
              <a:solidFill>
                <a:schemeClr val="bg1"/>
              </a:solidFill>
              <a:latin typeface="Freestyle Script" pitchFamily="66" charset="0"/>
            </a:endParaRPr>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sz="2400" b="1" dirty="0" smtClean="0">
                <a:solidFill>
                  <a:schemeClr val="bg1"/>
                </a:solidFill>
                <a:latin typeface="Papyrus" pitchFamily="66" charset="0"/>
              </a:rPr>
              <a:t>This award was created to honor individuals who exemplify the spirit of joint cooperation that Mr. </a:t>
            </a:r>
            <a:r>
              <a:rPr lang="en-US" sz="2400" b="1" dirty="0" err="1" smtClean="0">
                <a:solidFill>
                  <a:schemeClr val="bg1"/>
                </a:solidFill>
                <a:latin typeface="Papyrus" pitchFamily="66" charset="0"/>
              </a:rPr>
              <a:t>Finck</a:t>
            </a:r>
            <a:r>
              <a:rPr lang="en-US" sz="2400" b="1" dirty="0" smtClean="0">
                <a:solidFill>
                  <a:schemeClr val="bg1"/>
                </a:solidFill>
                <a:latin typeface="Papyrus" pitchFamily="66" charset="0"/>
              </a:rPr>
              <a:t> consistently demonstrated.  This award is one of the highest honors that someone in either organization can receive and is given only once a biennium per organization.  The deadline for nominations is December 1</a:t>
            </a:r>
            <a:r>
              <a:rPr lang="en-US" sz="2400" b="1" baseline="30000" dirty="0" smtClean="0">
                <a:solidFill>
                  <a:schemeClr val="bg1"/>
                </a:solidFill>
                <a:latin typeface="Papyrus" pitchFamily="66" charset="0"/>
              </a:rPr>
              <a:t>st</a:t>
            </a:r>
            <a:r>
              <a:rPr lang="en-US" sz="2400" b="1" dirty="0" smtClean="0">
                <a:solidFill>
                  <a:schemeClr val="bg1"/>
                </a:solidFill>
                <a:latin typeface="Papyrus" pitchFamily="66" charset="0"/>
              </a:rPr>
              <a:t> preceding the National Convention year.</a:t>
            </a:r>
          </a:p>
          <a:p>
            <a:r>
              <a:rPr lang="en-US" sz="2400" b="1" dirty="0" smtClean="0">
                <a:solidFill>
                  <a:schemeClr val="bg1"/>
                </a:solidFill>
                <a:latin typeface="Papyrus" pitchFamily="66" charset="0"/>
              </a:rPr>
              <a:t>1999- Gwen </a:t>
            </a:r>
            <a:r>
              <a:rPr lang="en-US" sz="2400" b="1" dirty="0" err="1" smtClean="0">
                <a:solidFill>
                  <a:schemeClr val="bg1"/>
                </a:solidFill>
                <a:latin typeface="Papyrus" pitchFamily="66" charset="0"/>
              </a:rPr>
              <a:t>Willburn</a:t>
            </a:r>
            <a:r>
              <a:rPr lang="en-US" sz="2400" b="1" dirty="0" smtClean="0">
                <a:solidFill>
                  <a:schemeClr val="bg1"/>
                </a:solidFill>
                <a:latin typeface="Papyrus" pitchFamily="66" charset="0"/>
              </a:rPr>
              <a:t> (National Headquarters Administrator 1978- 1999)</a:t>
            </a:r>
          </a:p>
          <a:p>
            <a:r>
              <a:rPr lang="en-US" sz="2400" b="1" dirty="0">
                <a:solidFill>
                  <a:schemeClr val="bg1"/>
                </a:solidFill>
                <a:latin typeface="Papyrus" pitchFamily="66" charset="0"/>
              </a:rPr>
              <a:t>2011- Scott </a:t>
            </a:r>
            <a:r>
              <a:rPr lang="en-US" sz="2400" b="1" dirty="0" err="1" smtClean="0">
                <a:solidFill>
                  <a:schemeClr val="bg1"/>
                </a:solidFill>
                <a:latin typeface="Papyrus" pitchFamily="66" charset="0"/>
              </a:rPr>
              <a:t>Stowell</a:t>
            </a:r>
            <a:r>
              <a:rPr lang="en-US" sz="2400" b="1" dirty="0" smtClean="0">
                <a:solidFill>
                  <a:schemeClr val="bg1"/>
                </a:solidFill>
                <a:latin typeface="Papyrus" pitchFamily="66" charset="0"/>
              </a:rPr>
              <a:t> (Past </a:t>
            </a:r>
            <a:r>
              <a:rPr lang="en-US" sz="2400" b="1" dirty="0">
                <a:solidFill>
                  <a:schemeClr val="bg1"/>
                </a:solidFill>
                <a:latin typeface="Papyrus" pitchFamily="66" charset="0"/>
              </a:rPr>
              <a:t>National President for KKΨ, '97-'99, National Workshop Presenter and Risk Management </a:t>
            </a:r>
            <a:r>
              <a:rPr lang="en-US" sz="2400" b="1" dirty="0" smtClean="0">
                <a:solidFill>
                  <a:schemeClr val="bg1"/>
                </a:solidFill>
                <a:latin typeface="Papyrus" pitchFamily="66" charset="0"/>
              </a:rPr>
              <a:t>Professional)</a:t>
            </a:r>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1482</Words>
  <Application>Microsoft Macintosh PowerPoint</Application>
  <PresentationFormat>On-screen Show (4:3)</PresentationFormat>
  <Paragraphs>121</Paragraphs>
  <Slides>21</Slides>
  <Notes>20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TBS National Awards</vt:lpstr>
      <vt:lpstr>Awards</vt:lpstr>
      <vt:lpstr>Outstanding Service to Music Award</vt:lpstr>
      <vt:lpstr>Wava Banes Turner Award</vt:lpstr>
      <vt:lpstr>Grace and A. Frank Martin Chapter Leadership Award</vt:lpstr>
      <vt:lpstr>Service Certificate</vt:lpstr>
      <vt:lpstr>Citation of Excellence Award</vt:lpstr>
      <vt:lpstr>F. Lee Bowling Musical Excellence Award</vt:lpstr>
      <vt:lpstr>Stanley G. Finck Memorial Award</vt:lpstr>
      <vt:lpstr>Paula Crider Award</vt:lpstr>
      <vt:lpstr>National Convention Awards</vt:lpstr>
      <vt:lpstr>National Convention Awards Cont.</vt:lpstr>
      <vt:lpstr>National Scholarships Offered by Tau Beta Sigma</vt:lpstr>
      <vt:lpstr>National Scholarships Offered by Tau Beta Sigma Continued…</vt:lpstr>
      <vt:lpstr>Academic Achievement Program</vt:lpstr>
      <vt:lpstr>Outstanding Sponsor Award</vt:lpstr>
      <vt:lpstr>TBS Trustees Scholarship</vt:lpstr>
      <vt:lpstr>Baton Award</vt:lpstr>
      <vt:lpstr>Greater Bands Award</vt:lpstr>
      <vt:lpstr>Auxiliary Award</vt:lpstr>
      <vt:lpstr>The Briolette Award for Military Recognition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Awards</dc:title>
  <dc:creator>Tania Dominguez</dc:creator>
  <cp:lastModifiedBy>Katie Langley</cp:lastModifiedBy>
  <cp:revision>51</cp:revision>
  <dcterms:created xsi:type="dcterms:W3CDTF">2013-04-18T17:06:35Z</dcterms:created>
  <dcterms:modified xsi:type="dcterms:W3CDTF">2013-04-18T17:09:36Z</dcterms:modified>
</cp:coreProperties>
</file>