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2" r:id="rId2"/>
    <p:sldId id="256" r:id="rId3"/>
    <p:sldId id="257" r:id="rId4"/>
    <p:sldId id="288" r:id="rId5"/>
    <p:sldId id="263" r:id="rId6"/>
    <p:sldId id="274" r:id="rId7"/>
    <p:sldId id="280" r:id="rId8"/>
    <p:sldId id="260" r:id="rId9"/>
    <p:sldId id="258" r:id="rId10"/>
    <p:sldId id="272" r:id="rId11"/>
    <p:sldId id="261" r:id="rId12"/>
    <p:sldId id="262" r:id="rId13"/>
    <p:sldId id="279" r:id="rId14"/>
    <p:sldId id="268" r:id="rId15"/>
    <p:sldId id="266" r:id="rId16"/>
    <p:sldId id="281" r:id="rId17"/>
    <p:sldId id="267" r:id="rId18"/>
    <p:sldId id="265" r:id="rId19"/>
    <p:sldId id="275" r:id="rId20"/>
    <p:sldId id="271" r:id="rId21"/>
    <p:sldId id="259" r:id="rId22"/>
    <p:sldId id="277" r:id="rId23"/>
    <p:sldId id="273" r:id="rId24"/>
    <p:sldId id="276" r:id="rId25"/>
    <p:sldId id="269" r:id="rId26"/>
    <p:sldId id="278" r:id="rId27"/>
    <p:sldId id="264" r:id="rId28"/>
    <p:sldId id="270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6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2282"/>
            <a:ext cx="7772400" cy="1470025"/>
          </a:xfrm>
        </p:spPr>
        <p:txBody>
          <a:bodyPr>
            <a:noAutofit/>
          </a:bodyPr>
          <a:lstStyle/>
          <a:p>
            <a:r>
              <a:rPr lang="en-US" sz="9200" u="sng" dirty="0" smtClean="0"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Herculanum"/>
                <a:cs typeface="Herculanum"/>
              </a:rPr>
              <a:t>Greek Alphabet Activity</a:t>
            </a:r>
            <a:endParaRPr lang="en-US" sz="9200" u="sng" dirty="0"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Herculanum"/>
              <a:cs typeface="Herculan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8664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Herculanum"/>
              <a:cs typeface="Herculanum"/>
            </a:endParaRPr>
          </a:p>
          <a:p>
            <a:r>
              <a:rPr lang="en-US" dirty="0" smtClean="0"/>
              <a:t>Submitted by:</a:t>
            </a:r>
          </a:p>
          <a:p>
            <a:r>
              <a:rPr lang="en-US" dirty="0" smtClean="0"/>
              <a:t>The Alpha Omicron Chapter of Tau Beta Sigma</a:t>
            </a:r>
          </a:p>
          <a:p>
            <a:r>
              <a:rPr lang="en-US" dirty="0" smtClean="0"/>
              <a:t>Spring 2013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42" y="1185457"/>
            <a:ext cx="3910135" cy="460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11" y="1022043"/>
            <a:ext cx="4707076" cy="470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30" y="908529"/>
            <a:ext cx="5388195" cy="515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76" y="1101032"/>
            <a:ext cx="4832039" cy="483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94" y="830378"/>
            <a:ext cx="5053441" cy="5030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729" y="1018467"/>
            <a:ext cx="4766450" cy="476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21" y="756839"/>
            <a:ext cx="5231886" cy="5231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32" y="1083608"/>
            <a:ext cx="4849493" cy="484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68" y="1187998"/>
            <a:ext cx="4428390" cy="460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66" y="1019776"/>
            <a:ext cx="5307774" cy="4932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47" y="1061784"/>
            <a:ext cx="4240912" cy="4445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955" y="1199536"/>
            <a:ext cx="3646846" cy="447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8060" b="35217"/>
          <a:stretch>
            <a:fillRect/>
          </a:stretch>
        </p:blipFill>
        <p:spPr bwMode="auto">
          <a:xfrm>
            <a:off x="1394336" y="943897"/>
            <a:ext cx="6178379" cy="495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245" y="1622323"/>
            <a:ext cx="4245539" cy="390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161" t="14129" b="20839"/>
          <a:stretch>
            <a:fillRect/>
          </a:stretch>
        </p:blipFill>
        <p:spPr bwMode="auto">
          <a:xfrm>
            <a:off x="2212258" y="1120877"/>
            <a:ext cx="4127705" cy="44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10" y="827082"/>
            <a:ext cx="5214329" cy="518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11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erculanum"/>
                <a:cs typeface="Herculanum"/>
              </a:rPr>
              <a:t>Types of American College Fraternities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erculanum"/>
                <a:cs typeface="Herculanum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Herculanum"/>
              <a:cs typeface="Herculan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latin typeface="Herculanum"/>
                <a:cs typeface="Herculanum"/>
              </a:rPr>
              <a:t>General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9442"/>
            <a:ext cx="8229600" cy="2228599"/>
          </a:xfrm>
        </p:spPr>
        <p:txBody>
          <a:bodyPr>
            <a:normAutofit/>
          </a:bodyPr>
          <a:lstStyle/>
          <a:p>
            <a:r>
              <a:rPr lang="en-US" sz="2200" b="1" u="sng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latin typeface="Handwriting - Dakota"/>
                <a:cs typeface="Handwriting - Dakota"/>
              </a:rPr>
              <a:t>General Fraternities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latin typeface="Handwriting - Dakota"/>
                <a:cs typeface="Handwriting - Dakota"/>
              </a:rPr>
              <a:t> select their members at large from the undergraduate student body. They are </a:t>
            </a:r>
            <a:r>
              <a:rPr lang="en-US" sz="2200" b="1" u="sng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latin typeface="Handwriting - Dakota"/>
                <a:cs typeface="Handwriting - Dakota"/>
              </a:rPr>
              <a:t>exclusive groups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latin typeface="Handwriting - Dakota"/>
                <a:cs typeface="Handwriting - Dakota"/>
              </a:rPr>
              <a:t> that organize the social life of their members in college and universities as a contributing factor to their educational program. General Fraternities are most commonly referred to as </a:t>
            </a:r>
            <a:r>
              <a:rPr lang="en-US" sz="2200" b="1" u="sng" dirty="0" smtClean="0">
                <a:ln>
                  <a:solidFill>
                    <a:schemeClr val="tx1"/>
                  </a:solidFill>
                </a:ln>
                <a:solidFill>
                  <a:srgbClr val="800000"/>
                </a:solidFill>
                <a:latin typeface="Handwriting - Dakota"/>
                <a:cs typeface="Handwriting - Dakota"/>
              </a:rPr>
              <a:t>Social Fraternities.</a:t>
            </a:r>
            <a:endParaRPr lang="en-US" sz="2200" b="1" u="sng" dirty="0">
              <a:ln>
                <a:solidFill>
                  <a:schemeClr val="tx1"/>
                </a:solidFill>
              </a:ln>
              <a:solidFill>
                <a:srgbClr val="800000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8421">
            <a:off x="624120" y="453631"/>
            <a:ext cx="1729814" cy="163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41293">
            <a:off x="6409843" y="589974"/>
            <a:ext cx="1776716" cy="1480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978379"/>
            <a:ext cx="417131" cy="417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769" y="4713292"/>
            <a:ext cx="2032000" cy="20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131" y="4713292"/>
            <a:ext cx="2032000" cy="20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761" y="4978379"/>
            <a:ext cx="1432039" cy="1432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Herculanum"/>
                <a:cs typeface="Herculanum"/>
              </a:rPr>
              <a:t>Professional Fraternities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46" y="1417638"/>
            <a:ext cx="8229600" cy="2126621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Handwriting - Dakota"/>
                <a:cs typeface="Handwriting - Dakota"/>
              </a:rPr>
              <a:t>A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1F497D"/>
                </a:solidFill>
                <a:latin typeface="Handwriting - Dakota"/>
                <a:cs typeface="Handwriting - Dakota"/>
              </a:rPr>
              <a:t>Professional Fraternity</a:t>
            </a:r>
            <a:r>
              <a:rPr lang="en-US" sz="2200" dirty="0" smtClean="0">
                <a:latin typeface="Handwriting - Dakota"/>
                <a:cs typeface="Handwriting - Dakota"/>
              </a:rPr>
              <a:t> is a specialized organization that limits its membership to a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1F497D"/>
                </a:solidFill>
                <a:latin typeface="Handwriting - Dakota"/>
                <a:cs typeface="Handwriting - Dakota"/>
              </a:rPr>
              <a:t>specified area of professional education</a:t>
            </a:r>
            <a:r>
              <a:rPr lang="en-US" sz="2200" dirty="0" smtClean="0">
                <a:latin typeface="Handwriting - Dakota"/>
                <a:cs typeface="Handwriting - Dakota"/>
              </a:rPr>
              <a:t>. It maintains a membership in that field and organizes the groups activity to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1F497D"/>
                </a:solidFill>
                <a:latin typeface="Handwriting - Dakota"/>
                <a:cs typeface="Handwriting - Dakota"/>
              </a:rPr>
              <a:t>specifically support that area</a:t>
            </a:r>
            <a:r>
              <a:rPr lang="en-US" sz="2200" dirty="0" smtClean="0">
                <a:latin typeface="Handwriting - Dakota"/>
                <a:cs typeface="Handwriting - Dakota"/>
              </a:rPr>
              <a:t> as well as its social life.</a:t>
            </a:r>
            <a:endParaRPr lang="en-US" sz="2200" dirty="0">
              <a:latin typeface="Handwriting - Dakota"/>
              <a:cs typeface="Handwriting - Dakot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3535011"/>
            <a:ext cx="3348025" cy="110374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602" y="4873455"/>
            <a:ext cx="3737521" cy="1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r="65969"/>
          <a:stretch>
            <a:fillRect/>
          </a:stretch>
        </p:blipFill>
        <p:spPr bwMode="auto">
          <a:xfrm>
            <a:off x="1059734" y="5135723"/>
            <a:ext cx="2478804" cy="14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t="22423" b="22928"/>
          <a:stretch>
            <a:fillRect/>
          </a:stretch>
        </p:blipFill>
        <p:spPr bwMode="auto">
          <a:xfrm>
            <a:off x="4751746" y="3045929"/>
            <a:ext cx="2914650" cy="15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rgbClr val="FFFFFF"/>
                  </a:solidFill>
                </a:ln>
                <a:solidFill>
                  <a:srgbClr val="008000"/>
                </a:solidFill>
                <a:latin typeface="Herculanum"/>
                <a:cs typeface="Herculanum"/>
              </a:rPr>
              <a:t>Honor Society</a:t>
            </a:r>
            <a:endParaRPr lang="en-US" b="1" dirty="0">
              <a:ln>
                <a:solidFill>
                  <a:srgbClr val="FFFFFF"/>
                </a:solidFill>
              </a:ln>
              <a:solidFill>
                <a:srgbClr val="008000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59131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Handwriting - Dakota"/>
                <a:cs typeface="Handwriting - Dakota"/>
              </a:rPr>
              <a:t>The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008000"/>
                </a:solidFill>
                <a:latin typeface="Handwriting - Dakota"/>
                <a:cs typeface="Handwriting - Dakota"/>
              </a:rPr>
              <a:t>Honor Society</a:t>
            </a:r>
            <a:r>
              <a:rPr lang="en-US" sz="2200" dirty="0" smtClean="0">
                <a:latin typeface="Handwriting - Dakota"/>
                <a:cs typeface="Handwriting - Dakota"/>
              </a:rPr>
              <a:t> is an association whose purpose is to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008000"/>
                </a:solidFill>
                <a:latin typeface="Handwriting - Dakota"/>
                <a:cs typeface="Handwriting - Dakota"/>
              </a:rPr>
              <a:t>encourage and recognize</a:t>
            </a:r>
            <a:r>
              <a:rPr lang="en-US" sz="2200" dirty="0" smtClean="0">
                <a:latin typeface="Handwriting - Dakota"/>
                <a:cs typeface="Handwriting - Dakota"/>
              </a:rPr>
              <a:t> superior scholarship and/or leadership achievement either in broad fields of education or in departmental fields.</a:t>
            </a:r>
            <a:endParaRPr lang="en-US" sz="2200" dirty="0">
              <a:latin typeface="Handwriting - Dakota"/>
              <a:cs typeface="Handwriting - Dakot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10" y="3059331"/>
            <a:ext cx="3852280" cy="126375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8975" y="3059331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0157" y="4505325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0490" y="4994443"/>
            <a:ext cx="3623401" cy="13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latin typeface="Herculanum"/>
                <a:cs typeface="Herculanum"/>
              </a:rPr>
              <a:t>Recognition Society</a:t>
            </a:r>
            <a:endParaRPr lang="en-US" b="1" u="sng" dirty="0">
              <a:ln>
                <a:solidFill>
                  <a:srgbClr val="FFFFFF"/>
                </a:solidFill>
              </a:ln>
              <a:solidFill>
                <a:srgbClr val="FFFF00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995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n>
                  <a:solidFill>
                    <a:srgbClr val="FFFFFF"/>
                  </a:solidFill>
                </a:ln>
                <a:latin typeface="Handwriting - Dakota"/>
                <a:cs typeface="Handwriting - Dakota"/>
              </a:rPr>
              <a:t>A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latin typeface="Handwriting - Dakota"/>
                <a:cs typeface="Handwriting - Dakota"/>
              </a:rPr>
              <a:t>Recognition Society</a:t>
            </a:r>
            <a:r>
              <a:rPr lang="en-US" sz="2200" dirty="0" smtClean="0">
                <a:ln>
                  <a:solidFill>
                    <a:srgbClr val="FFFFFF"/>
                  </a:solidFill>
                </a:ln>
                <a:latin typeface="Handwriting - Dakota"/>
                <a:cs typeface="Handwriting - Dakota"/>
              </a:rPr>
              <a:t> confers membership in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latin typeface="Handwriting - Dakota"/>
                <a:cs typeface="Handwriting - Dakota"/>
              </a:rPr>
              <a:t>recognition of a student’s interest</a:t>
            </a:r>
            <a:r>
              <a:rPr lang="en-US" sz="2200" dirty="0" smtClean="0">
                <a:ln>
                  <a:solidFill>
                    <a:srgbClr val="FFFFFF"/>
                  </a:solidFill>
                </a:ln>
                <a:latin typeface="Handwriting - Dakota"/>
                <a:cs typeface="Handwriting - Dakota"/>
              </a:rPr>
              <a:t> and participation in some field of collegiate study with </a:t>
            </a:r>
            <a:r>
              <a:rPr lang="en-US" sz="2200" b="1" u="sng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latin typeface="Handwriting - Dakota"/>
                <a:cs typeface="Handwriting - Dakota"/>
              </a:rPr>
              <a:t>more liberal membership requirements</a:t>
            </a:r>
            <a:r>
              <a:rPr lang="en-US" sz="2200" dirty="0" smtClean="0">
                <a:ln>
                  <a:solidFill>
                    <a:srgbClr val="FFFFFF"/>
                  </a:solidFill>
                </a:ln>
                <a:latin typeface="Handwriting - Dakota"/>
                <a:cs typeface="Handwriting - Dakota"/>
              </a:rPr>
              <a:t> than those prescribed by honor societies.</a:t>
            </a:r>
            <a:endParaRPr lang="en-US" sz="2200" dirty="0">
              <a:ln>
                <a:solidFill>
                  <a:srgbClr val="FFFFFF"/>
                </a:solidFill>
              </a:ln>
              <a:latin typeface="Handwriting - Dakota"/>
              <a:cs typeface="Handwriting - Dakot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14" y="3312684"/>
            <a:ext cx="3048000" cy="10922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518" y="3312684"/>
            <a:ext cx="28860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091381" y="4885627"/>
            <a:ext cx="3775233" cy="1228725"/>
            <a:chOff x="872104" y="4885627"/>
            <a:chExt cx="3775233" cy="12287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/>
            <a:srcRect l="64186"/>
            <a:stretch>
              <a:fillRect/>
            </a:stretch>
          </p:blipFill>
          <p:spPr bwMode="auto">
            <a:xfrm>
              <a:off x="872104" y="4885627"/>
              <a:ext cx="1327001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 l="30098" r="34874"/>
            <a:stretch>
              <a:fillRect/>
            </a:stretch>
          </p:blipFill>
          <p:spPr bwMode="auto">
            <a:xfrm>
              <a:off x="2199105" y="4885627"/>
              <a:ext cx="1297858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 r="68953"/>
            <a:stretch>
              <a:fillRect/>
            </a:stretch>
          </p:blipFill>
          <p:spPr bwMode="auto">
            <a:xfrm>
              <a:off x="3496963" y="4885627"/>
              <a:ext cx="1150374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214</Words>
  <Application>Microsoft Macintosh PowerPoint</Application>
  <PresentationFormat>On-screen Show (4:3)</PresentationFormat>
  <Paragraphs>18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Greek Alphabet Activity</vt:lpstr>
      <vt:lpstr>Greek Alphabet</vt:lpstr>
      <vt:lpstr>Let’s Sing the Greek Alphabet Song!</vt:lpstr>
      <vt:lpstr>Activity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Types of American College Fraternities </vt:lpstr>
      <vt:lpstr>General</vt:lpstr>
      <vt:lpstr>Professional Fraternities</vt:lpstr>
      <vt:lpstr>Honor Society</vt:lpstr>
      <vt:lpstr>Recognition Society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Alphabet</dc:title>
  <dc:creator>Rowland, Ryan</dc:creator>
  <cp:lastModifiedBy>Katie Langley</cp:lastModifiedBy>
  <cp:revision>8</cp:revision>
  <dcterms:created xsi:type="dcterms:W3CDTF">2013-04-18T17:15:49Z</dcterms:created>
  <dcterms:modified xsi:type="dcterms:W3CDTF">2013-04-18T17:17:11Z</dcterms:modified>
</cp:coreProperties>
</file>